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notesSlides/notesSlide1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6" r:id="rId2"/>
    <p:sldMasterId id="2147483684" r:id="rId3"/>
  </p:sldMasterIdLst>
  <p:notesMasterIdLst>
    <p:notesMasterId r:id="rId45"/>
  </p:notesMasterIdLst>
  <p:sldIdLst>
    <p:sldId id="257" r:id="rId4"/>
    <p:sldId id="278" r:id="rId5"/>
    <p:sldId id="268" r:id="rId6"/>
    <p:sldId id="282" r:id="rId7"/>
    <p:sldId id="283" r:id="rId8"/>
    <p:sldId id="284" r:id="rId9"/>
    <p:sldId id="287" r:id="rId10"/>
    <p:sldId id="290" r:id="rId11"/>
    <p:sldId id="289" r:id="rId12"/>
    <p:sldId id="291" r:id="rId13"/>
    <p:sldId id="279" r:id="rId14"/>
    <p:sldId id="298" r:id="rId15"/>
    <p:sldId id="299" r:id="rId16"/>
    <p:sldId id="275" r:id="rId17"/>
    <p:sldId id="297" r:id="rId18"/>
    <p:sldId id="296" r:id="rId19"/>
    <p:sldId id="300" r:id="rId20"/>
    <p:sldId id="280" r:id="rId21"/>
    <p:sldId id="285" r:id="rId22"/>
    <p:sldId id="286" r:id="rId23"/>
    <p:sldId id="276" r:id="rId24"/>
    <p:sldId id="292" r:id="rId25"/>
    <p:sldId id="294" r:id="rId26"/>
    <p:sldId id="295" r:id="rId27"/>
    <p:sldId id="293" r:id="rId28"/>
    <p:sldId id="261" r:id="rId29"/>
    <p:sldId id="277" r:id="rId30"/>
    <p:sldId id="269" r:id="rId31"/>
    <p:sldId id="258" r:id="rId32"/>
    <p:sldId id="259" r:id="rId33"/>
    <p:sldId id="260" r:id="rId34"/>
    <p:sldId id="266" r:id="rId35"/>
    <p:sldId id="263" r:id="rId36"/>
    <p:sldId id="265" r:id="rId37"/>
    <p:sldId id="264" r:id="rId38"/>
    <p:sldId id="267" r:id="rId39"/>
    <p:sldId id="270" r:id="rId40"/>
    <p:sldId id="271" r:id="rId41"/>
    <p:sldId id="272" r:id="rId42"/>
    <p:sldId id="273" r:id="rId43"/>
    <p:sldId id="274"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69190" autoAdjust="0"/>
  </p:normalViewPr>
  <p:slideViewPr>
    <p:cSldViewPr snapToGrid="0" snapToObjects="1">
      <p:cViewPr varScale="1">
        <p:scale>
          <a:sx n="46" d="100"/>
          <a:sy n="46" d="100"/>
        </p:scale>
        <p:origin x="-178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3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70B7F0-B8BC-DD4A-9FA9-88B0CBCFB69E}" type="datetimeFigureOut">
              <a:rPr lang="en-US" smtClean="0"/>
              <a:pPr/>
              <a:t>10/7/2010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9458BF-056B-3043-AB02-90F2E407E4A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p:cNvSpPr>
          <p:nvPr>
            <p:ph type="sldImg"/>
          </p:nvPr>
        </p:nvSpPr>
        <p:spPr bwMode="auto">
          <a:noFill/>
          <a:ln>
            <a:solidFill>
              <a:srgbClr val="000000"/>
            </a:solidFill>
            <a:miter lim="800000"/>
            <a:headEnd/>
            <a:tailEnd/>
          </a:ln>
        </p:spPr>
      </p:sp>
      <p:sp>
        <p:nvSpPr>
          <p:cNvPr id="6147" name="Notes Placeholder 2"/>
          <p:cNvSpPr>
            <a:spLocks noGrp="1"/>
          </p:cNvSpPr>
          <p:nvPr>
            <p:ph type="body" idx="1"/>
          </p:nvPr>
        </p:nvSpPr>
        <p:spPr bwMode="auto">
          <a:noFill/>
        </p:spPr>
        <p:txBody>
          <a:bodyPr/>
          <a:lstStyle/>
          <a:p>
            <a:pPr>
              <a:spcBef>
                <a:spcPct val="0"/>
              </a:spcBef>
            </a:pPr>
            <a:r>
              <a:rPr lang="en-US" sz="2400" dirty="0" smtClean="0">
                <a:latin typeface="Arial" charset="0"/>
                <a:ea typeface="Geneva" charset="0"/>
                <a:cs typeface="Geneva" charset="0"/>
              </a:rPr>
              <a:t>Add the title of your presentation to the bottom left hand corner.</a:t>
            </a:r>
          </a:p>
        </p:txBody>
      </p:sp>
      <p:sp>
        <p:nvSpPr>
          <p:cNvPr id="6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37F2763-7446-EF48-AC8A-05CF317FF27B}"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pPr>
              <a:spcBef>
                <a:spcPct val="0"/>
              </a:spcBef>
            </a:pPr>
            <a:endParaRPr lang="en-US" sz="2400" dirty="0" smtClean="0">
              <a:latin typeface="Arial" charset="0"/>
              <a:ea typeface="Geneva" charset="0"/>
              <a:cs typeface="Geneva" charset="0"/>
            </a:endParaRPr>
          </a:p>
        </p:txBody>
      </p:sp>
      <p:sp>
        <p:nvSpPr>
          <p:cNvPr id="8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8D643-F468-6847-BC49-CA188216BA25}" type="slidenum">
              <a:rPr lang="en-US" smtClean="0"/>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Link to 10 things</a:t>
            </a:r>
            <a:r>
              <a:rPr lang="en-US" baseline="0" dirty="0" smtClean="0"/>
              <a:t> NG.</a:t>
            </a:r>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pPr>
              <a:spcBef>
                <a:spcPct val="0"/>
              </a:spcBef>
            </a:pPr>
            <a:endParaRPr lang="en-US" sz="2400" dirty="0" smtClean="0">
              <a:latin typeface="Arial" charset="0"/>
              <a:ea typeface="Geneva" charset="0"/>
              <a:cs typeface="Geneva" charset="0"/>
            </a:endParaRPr>
          </a:p>
        </p:txBody>
      </p:sp>
      <p:sp>
        <p:nvSpPr>
          <p:cNvPr id="8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8D643-F468-6847-BC49-CA188216BA25}" type="slidenum">
              <a:rPr lang="en-US" smtClean="0"/>
              <a:pPr/>
              <a:t>29</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pPr>
              <a:spcBef>
                <a:spcPct val="0"/>
              </a:spcBef>
            </a:pPr>
            <a:endParaRPr lang="en-US" sz="2400" dirty="0" smtClean="0">
              <a:latin typeface="Arial" charset="0"/>
              <a:ea typeface="Geneva" charset="0"/>
              <a:cs typeface="Geneva" charset="0"/>
            </a:endParaRPr>
          </a:p>
        </p:txBody>
      </p:sp>
      <p:sp>
        <p:nvSpPr>
          <p:cNvPr id="8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8D643-F468-6847-BC49-CA188216BA25}" type="slidenum">
              <a:rPr lang="en-US" smtClean="0"/>
              <a:pPr/>
              <a:t>3</a:t>
            </a:fld>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10243" name="Notes Placeholder 2"/>
          <p:cNvSpPr>
            <a:spLocks noGrp="1"/>
          </p:cNvSpPr>
          <p:nvPr>
            <p:ph type="body" idx="1"/>
          </p:nvPr>
        </p:nvSpPr>
        <p:spPr bwMode="auto">
          <a:noFill/>
        </p:spPr>
        <p:txBody>
          <a:bodyPr/>
          <a:lstStyle/>
          <a:p>
            <a:pPr>
              <a:spcBef>
                <a:spcPct val="0"/>
              </a:spcBef>
            </a:pPr>
            <a:r>
              <a:rPr lang="en-US" sz="2400" dirty="0" smtClean="0">
                <a:latin typeface="Arial" charset="0"/>
                <a:ea typeface="Geneva" charset="0"/>
                <a:cs typeface="Geneva" charset="0"/>
              </a:rPr>
              <a:t>Imagine</a:t>
            </a:r>
            <a:r>
              <a:rPr lang="en-US" sz="2400" baseline="0" dirty="0" smtClean="0">
                <a:latin typeface="Arial" charset="0"/>
                <a:ea typeface="Geneva" charset="0"/>
                <a:cs typeface="Geneva" charset="0"/>
              </a:rPr>
              <a:t> all the resources available 24 hours a day from anywhere with a single sign on.</a:t>
            </a:r>
            <a:endParaRPr lang="en-US" sz="2400" dirty="0" smtClean="0">
              <a:latin typeface="Arial" charset="0"/>
              <a:ea typeface="Geneva" charset="0"/>
              <a:cs typeface="Geneva" charset="0"/>
            </a:endParaRPr>
          </a:p>
        </p:txBody>
      </p:sp>
      <p:sp>
        <p:nvSpPr>
          <p:cNvPr id="10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F100018-A4C4-2A46-9FCC-1DF01F92017A}" type="slidenum">
              <a:rPr lang="en-US" smtClean="0"/>
              <a:pPr/>
              <a:t>32</a:t>
            </a:fld>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defTabSz="914400"/>
            <a:fld id="{09BC1F65-0023-C047-90E4-AEB1A3920EB2}" type="slidenum">
              <a:rPr lang="en-GB" sz="1200">
                <a:ea typeface="ＭＳ Ｐゴシック" charset="-128"/>
                <a:cs typeface="ＭＳ Ｐゴシック" charset="-128"/>
              </a:rPr>
              <a:pPr algn="r" defTabSz="914400"/>
              <a:t>33</a:t>
            </a:fld>
            <a:endParaRPr lang="en-GB" sz="1200" dirty="0">
              <a:ea typeface="ＭＳ Ｐゴシック" charset="-128"/>
              <a:cs typeface="ＭＳ Ｐゴシック" charset="-128"/>
            </a:endParaRPr>
          </a:p>
        </p:txBody>
      </p:sp>
      <p:sp>
        <p:nvSpPr>
          <p:cNvPr id="10243" name="Rectangle 2"/>
          <p:cNvSpPr>
            <a:spLocks noGrp="1" noRot="1" noChangeAspect="1" noChangeArrowheads="1" noTextEdit="1"/>
          </p:cNvSpPr>
          <p:nvPr>
            <p:ph type="sldImg"/>
          </p:nvPr>
        </p:nvSpPr>
        <p:spPr bwMode="auto">
          <a:xfrm>
            <a:off x="1144588" y="685800"/>
            <a:ext cx="4572000" cy="3429000"/>
          </a:xfrm>
          <a:solidFill>
            <a:srgbClr val="FFFFFF"/>
          </a:solidFill>
          <a:ln>
            <a:solidFill>
              <a:srgbClr val="000000"/>
            </a:solidFill>
            <a:miter lim="800000"/>
            <a:headEnd/>
            <a:tailEnd/>
          </a:ln>
        </p:spPr>
      </p:sp>
      <p:sp>
        <p:nvSpPr>
          <p:cNvPr id="10244"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defTabSz="914400" eaLnBrk="1" hangingPunct="1">
              <a:spcBef>
                <a:spcPct val="0"/>
              </a:spcBef>
            </a:pPr>
            <a:r>
              <a:rPr lang="en-US" sz="2400" dirty="0" smtClean="0">
                <a:latin typeface="Arial" charset="0"/>
                <a:ea typeface="Geneva" charset="0"/>
                <a:cs typeface="Geneva" charset="0"/>
              </a:rPr>
              <a:t>Talk about how many</a:t>
            </a:r>
            <a:r>
              <a:rPr lang="en-US" sz="2400" baseline="0" dirty="0" smtClean="0">
                <a:latin typeface="Arial" charset="0"/>
                <a:ea typeface="Geneva" charset="0"/>
                <a:cs typeface="Geneva" charset="0"/>
              </a:rPr>
              <a:t> districts have these products, but they are in silos.  What the RM platform does is pull all these pieces into a single sign on.  Also can help reduce overall costs to eliminate multiple products that duplicate themselves.  In a tight economy we see districts reducing their costs.  RM LP can school districts reduce costs and help keep teacher jobs.</a:t>
            </a:r>
            <a:endParaRPr lang="en-US" sz="2400" dirty="0">
              <a:latin typeface="Arial" charset="0"/>
              <a:ea typeface="Geneva" charset="0"/>
              <a:cs typeface="Geneva"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Placeholder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6387" name="Placeholder 3"/>
          <p:cNvSpPr>
            <a:spLocks noGrp="1" noChangeArrowheads="1"/>
          </p:cNvSpPr>
          <p:nvPr>
            <p:ph type="body" idx="1"/>
          </p:nvPr>
        </p:nvSpPr>
        <p:spPr bwMode="auto">
          <a:xfrm>
            <a:off x="914400" y="4343400"/>
            <a:ext cx="5029200" cy="4114800"/>
          </a:xfrm>
          <a:noFill/>
          <a:ln>
            <a:solidFill>
              <a:srgbClr val="000000"/>
            </a:solidFill>
            <a:miter lim="800000"/>
            <a:headEnd/>
            <a:tailEnd/>
          </a:ln>
        </p:spPr>
        <p:txBody>
          <a:bodyPr/>
          <a:lstStyle/>
          <a:p>
            <a:pPr eaLnBrk="1" hangingPunct="1">
              <a:spcBef>
                <a:spcPct val="0"/>
              </a:spcBef>
            </a:pPr>
            <a:r>
              <a:rPr lang="en-US" sz="2400" dirty="0" smtClean="0">
                <a:latin typeface="Arial" charset="0"/>
                <a:ea typeface="Geneva" charset="0"/>
                <a:cs typeface="Geneva" charset="0"/>
              </a:rPr>
              <a:t>Explain that everyone who touches Duval County can use this product.  All users enter into the portal</a:t>
            </a:r>
            <a:r>
              <a:rPr lang="en-US" sz="2400" baseline="0" dirty="0" smtClean="0">
                <a:latin typeface="Arial" charset="0"/>
                <a:ea typeface="Geneva" charset="0"/>
                <a:cs typeface="Geneva" charset="0"/>
              </a:rPr>
              <a:t> through the same two set of doors.  Once inside,  depending on who you are will determine, where you go.  Talk about the collaboration as being school safe.  Ask the audience how many of you have got in trouble fro creating your own web sites, wikis or blogs.  Now all f this can be controlled by this district internally.  Ask teachers if they would like to be able to pull up a students data on one page in an easy to read dashboard.  Personal work space..now everyone in the district gets their own Facebook page. Including parents who will have ability to access students </a:t>
            </a:r>
            <a:r>
              <a:rPr lang="en-US" sz="2400" baseline="0" dirty="0" err="1" smtClean="0">
                <a:latin typeface="Arial" charset="0"/>
                <a:ea typeface="Geneva" charset="0"/>
                <a:cs typeface="Geneva" charset="0"/>
              </a:rPr>
              <a:t>eportfolio</a:t>
            </a:r>
            <a:r>
              <a:rPr lang="en-US" sz="2400" baseline="0" dirty="0" smtClean="0">
                <a:latin typeface="Arial" charset="0"/>
                <a:ea typeface="Geneva" charset="0"/>
                <a:cs typeface="Geneva" charset="0"/>
              </a:rPr>
              <a:t> pages.  Google calendar example.</a:t>
            </a:r>
            <a:endParaRPr lang="en-US" sz="2400" dirty="0">
              <a:latin typeface="Arial" charset="0"/>
              <a:ea typeface="Geneva" charset="0"/>
              <a:cs typeface="Geneva"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Placeholder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2291" name="Placeholder 3"/>
          <p:cNvSpPr>
            <a:spLocks noGrp="1" noChangeArrowheads="1"/>
          </p:cNvSpPr>
          <p:nvPr>
            <p:ph type="body" idx="1"/>
          </p:nvPr>
        </p:nvSpPr>
        <p:spPr bwMode="auto">
          <a:xfrm>
            <a:off x="914400" y="4343400"/>
            <a:ext cx="5029200" cy="4114800"/>
          </a:xfrm>
          <a:noFill/>
          <a:ln>
            <a:solidFill>
              <a:srgbClr val="000000"/>
            </a:solidFill>
            <a:miter lim="800000"/>
            <a:headEnd/>
            <a:tailEnd/>
          </a:ln>
        </p:spPr>
        <p:txBody>
          <a:bodyPr/>
          <a:lstStyle/>
          <a:p>
            <a:pPr eaLnBrk="1" hangingPunct="1">
              <a:spcBef>
                <a:spcPct val="0"/>
              </a:spcBef>
            </a:pPr>
            <a:r>
              <a:rPr lang="en-US" sz="2400" dirty="0" smtClean="0">
                <a:latin typeface="Arial" charset="0"/>
                <a:ea typeface="Geneva" charset="0"/>
                <a:cs typeface="Geneva" charset="0"/>
              </a:rPr>
              <a:t>This</a:t>
            </a:r>
            <a:r>
              <a:rPr lang="en-US" sz="2400" baseline="0" dirty="0" smtClean="0">
                <a:latin typeface="Arial" charset="0"/>
                <a:ea typeface="Geneva" charset="0"/>
                <a:cs typeface="Geneva" charset="0"/>
              </a:rPr>
              <a:t> product is in many places…it is not new.  We hope to have in Duval this school year.</a:t>
            </a:r>
            <a:endParaRPr lang="en-US" sz="2400" dirty="0">
              <a:latin typeface="Arial" charset="0"/>
              <a:ea typeface="Geneva" charset="0"/>
              <a:cs typeface="Geneva"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in it for me.  Explain functions that teachers would like and show screen shots.</a:t>
            </a:r>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9458BF-056B-3043-AB02-90F2E407E4A0}" type="slidenum">
              <a:rPr lang="en-US" smtClean="0"/>
              <a:pPr/>
              <a:t>41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endParaRPr lang="en-US" smtClean="0"/>
          </a:p>
        </p:txBody>
      </p:sp>
      <p:sp>
        <p:nvSpPr>
          <p:cNvPr id="128004" name="Slide Number Placeholder 3"/>
          <p:cNvSpPr>
            <a:spLocks noGrp="1"/>
          </p:cNvSpPr>
          <p:nvPr>
            <p:ph type="sldNum" sz="quarter" idx="5"/>
          </p:nvPr>
        </p:nvSpPr>
        <p:spPr>
          <a:noFill/>
        </p:spPr>
        <p:txBody>
          <a:bodyPr/>
          <a:lstStyle/>
          <a:p>
            <a:fld id="{8A22E655-C69B-4F6B-8EF3-80672146DD7D}"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9458BF-056B-3043-AB02-90F2E407E4A0}"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5" name="Picture 6" descr="Logo page for PPT.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cxnSp>
        <p:nvCxnSpPr>
          <p:cNvPr id="6" name="Straight Connector 5"/>
          <p:cNvCxnSpPr/>
          <p:nvPr userDrawn="1"/>
        </p:nvCxnSpPr>
        <p:spPr>
          <a:xfrm>
            <a:off x="457200" y="6354763"/>
            <a:ext cx="8229600" cy="1587"/>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3"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4"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chemeClr val="bg1"/>
                </a:solidFill>
              </a:defRPr>
            </a:lvl1pPr>
          </a:lstStyle>
          <a:p>
            <a:pPr lvl="0"/>
            <a:r>
              <a:rPr lang="en-GB"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6" descr="Logo page for PPT.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cxnSp>
        <p:nvCxnSpPr>
          <p:cNvPr id="6" name="Straight Connector 5"/>
          <p:cNvCxnSpPr/>
          <p:nvPr userDrawn="1"/>
        </p:nvCxnSpPr>
        <p:spPr>
          <a:xfrm>
            <a:off x="457200" y="6354763"/>
            <a:ext cx="8229600" cy="1587"/>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3"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4"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chemeClr val="bg1"/>
                </a:solidFill>
              </a:defRPr>
            </a:lvl1pPr>
          </a:lstStyle>
          <a:p>
            <a:pPr lvl="0"/>
            <a:r>
              <a:rPr lang="en-GB"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FA0A696-3F37-1C40-BF98-9DA27E650795}" type="slidenum">
              <a:rPr lang="en-US" smtClean="0"/>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6" descr="Logo page for PPT.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cxnSp>
        <p:nvCxnSpPr>
          <p:cNvPr id="6" name="Straight Connector 5"/>
          <p:cNvCxnSpPr/>
          <p:nvPr userDrawn="1"/>
        </p:nvCxnSpPr>
        <p:spPr>
          <a:xfrm>
            <a:off x="457200" y="6354763"/>
            <a:ext cx="8229600" cy="1587"/>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3"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FFFFFF"/>
                </a:solidFill>
              </a:defRPr>
            </a:lvl1pPr>
          </a:lstStyle>
          <a:p>
            <a:pPr lvl="0"/>
            <a:r>
              <a:rPr lang="en-GB" smtClean="0"/>
              <a:t>Click to edit Master text styles</a:t>
            </a:r>
          </a:p>
        </p:txBody>
      </p:sp>
      <p:sp>
        <p:nvSpPr>
          <p:cNvPr id="14"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chemeClr val="bg1"/>
                </a:solidFill>
              </a:defRPr>
            </a:lvl1pPr>
          </a:lstStyle>
          <a:p>
            <a:pPr lvl="0"/>
            <a:r>
              <a:rPr lang="en-GB"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2">
              <a:lumMod val="90000"/>
              <a:alpha val="2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9" name="Straight Connector 8"/>
          <p:cNvCxnSpPr/>
          <p:nvPr userDrawn="1"/>
        </p:nvCxnSpPr>
        <p:spPr>
          <a:xfrm>
            <a:off x="457200" y="121761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457200" y="6354763"/>
            <a:ext cx="8229600" cy="1587"/>
          </a:xfrm>
          <a:prstGeom prst="line">
            <a:avLst/>
          </a:prstGeom>
          <a:ln w="63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1" name="Rectangle 10"/>
          <p:cNvSpPr/>
          <p:nvPr userDrawn="1"/>
        </p:nvSpPr>
        <p:spPr>
          <a:xfrm>
            <a:off x="7405688" y="284163"/>
            <a:ext cx="563562" cy="493712"/>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userDrawn="1"/>
        </p:nvSpPr>
        <p:spPr>
          <a:xfrm>
            <a:off x="8237538" y="527050"/>
            <a:ext cx="339725" cy="27781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3" name="Picture 11" descr="RM_edu_IEL_RGB.jpg"/>
          <p:cNvPicPr>
            <a:picLocks noChangeAspect="1"/>
          </p:cNvPicPr>
          <p:nvPr userDrawn="1"/>
        </p:nvPicPr>
        <p:blipFill>
          <a:blip r:embed="rId2">
            <a:clrChange>
              <a:clrFrom>
                <a:srgbClr val="FFFFFF"/>
              </a:clrFrom>
              <a:clrTo>
                <a:srgbClr val="FFFFFF">
                  <a:alpha val="0"/>
                </a:srgbClr>
              </a:clrTo>
            </a:clrChange>
          </a:blip>
          <a:srcRect/>
          <a:stretch>
            <a:fillRect/>
          </a:stretch>
        </p:blipFill>
        <p:spPr bwMode="auto">
          <a:xfrm>
            <a:off x="7262813" y="192088"/>
            <a:ext cx="1423987" cy="979487"/>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a:prstGeom prst="rect">
            <a:avLst/>
          </a:prstGeom>
        </p:spPr>
        <p:txBody>
          <a:bodyPr>
            <a:noAutofit/>
          </a:bodyPr>
          <a:lstStyle>
            <a:lvl1pPr algn="l">
              <a:defRPr sz="3500" b="0" i="0">
                <a:solidFill>
                  <a:srgbClr val="2F1755"/>
                </a:solidFill>
                <a:latin typeface="Calibri"/>
                <a:cs typeface="Calibri"/>
              </a:defRPr>
            </a:lvl1pPr>
          </a:lstStyle>
          <a:p>
            <a:r>
              <a:rPr lang="en-GB" smtClean="0"/>
              <a:t>Click to edit Master title style</a:t>
            </a:r>
            <a:endParaRPr lang="en-US" dirty="0"/>
          </a:p>
        </p:txBody>
      </p:sp>
      <p:sp>
        <p:nvSpPr>
          <p:cNvPr id="15" name="Text Placeholder 14"/>
          <p:cNvSpPr>
            <a:spLocks noGrp="1"/>
          </p:cNvSpPr>
          <p:nvPr>
            <p:ph type="body" sz="quarter" idx="13"/>
          </p:nvPr>
        </p:nvSpPr>
        <p:spPr>
          <a:xfrm>
            <a:off x="457200" y="6365552"/>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0" name="Text Placeholder 14"/>
          <p:cNvSpPr>
            <a:spLocks noGrp="1"/>
          </p:cNvSpPr>
          <p:nvPr>
            <p:ph type="body" sz="quarter" idx="14"/>
          </p:nvPr>
        </p:nvSpPr>
        <p:spPr>
          <a:xfrm>
            <a:off x="5304374" y="6356350"/>
            <a:ext cx="1687021" cy="396358"/>
          </a:xfrm>
          <a:prstGeom prst="rect">
            <a:avLst/>
          </a:prstGeom>
        </p:spPr>
        <p:txBody>
          <a:bodyPr>
            <a:normAutofit/>
          </a:bodyPr>
          <a:lstStyle>
            <a:lvl1pPr>
              <a:buNone/>
              <a:defRPr sz="1200">
                <a:solidFill>
                  <a:srgbClr val="2F1755"/>
                </a:solidFill>
              </a:defRPr>
            </a:lvl1pPr>
          </a:lstStyle>
          <a:p>
            <a:pPr lvl="0"/>
            <a:r>
              <a:rPr lang="en-GB" smtClean="0"/>
              <a:t>Click to edit Master text styles</a:t>
            </a:r>
          </a:p>
        </p:txBody>
      </p:sp>
      <p:sp>
        <p:nvSpPr>
          <p:cNvPr id="21" name="Text Placeholder 14"/>
          <p:cNvSpPr>
            <a:spLocks noGrp="1"/>
          </p:cNvSpPr>
          <p:nvPr>
            <p:ph type="body" sz="quarter" idx="15"/>
          </p:nvPr>
        </p:nvSpPr>
        <p:spPr>
          <a:xfrm>
            <a:off x="7509376" y="6365552"/>
            <a:ext cx="1169040" cy="396358"/>
          </a:xfrm>
          <a:prstGeom prst="rect">
            <a:avLst/>
          </a:prstGeom>
        </p:spPr>
        <p:txBody>
          <a:bodyPr>
            <a:normAutofit/>
          </a:bodyPr>
          <a:lstStyle>
            <a:lvl1pPr algn="r">
              <a:buNone/>
              <a:defRPr sz="1200">
                <a:solidFill>
                  <a:srgbClr val="2F1755"/>
                </a:solidFill>
              </a:defRPr>
            </a:lvl1pPr>
          </a:lstStyle>
          <a:p>
            <a:pPr lvl="0"/>
            <a:r>
              <a:rPr lang="en-GB" smtClean="0"/>
              <a:t>Click to edit Master text styles</a:t>
            </a:r>
          </a:p>
        </p:txBody>
      </p:sp>
      <p:sp>
        <p:nvSpPr>
          <p:cNvPr id="25" name="Text Placeholder 24"/>
          <p:cNvSpPr>
            <a:spLocks noGrp="1"/>
          </p:cNvSpPr>
          <p:nvPr>
            <p:ph type="body" sz="quarter" idx="16"/>
          </p:nvPr>
        </p:nvSpPr>
        <p:spPr>
          <a:xfrm>
            <a:off x="457200" y="1555171"/>
            <a:ext cx="8229600" cy="478539"/>
          </a:xfrm>
          <a:prstGeom prst="rect">
            <a:avLst/>
          </a:prstGeom>
        </p:spPr>
        <p:txBody>
          <a:bodyPr vert="horz"/>
          <a:lstStyle>
            <a:lvl1pPr>
              <a:defRPr sz="2800"/>
            </a:lvl1pPr>
          </a:lstStyle>
          <a:p>
            <a:pPr lvl="0"/>
            <a:r>
              <a:rPr lang="en-GB" dirty="0" smtClean="0"/>
              <a:t>Click to edit Master text styles</a:t>
            </a:r>
          </a:p>
        </p:txBody>
      </p:sp>
      <p:sp>
        <p:nvSpPr>
          <p:cNvPr id="26" name="Text Placeholder 24"/>
          <p:cNvSpPr>
            <a:spLocks noGrp="1"/>
          </p:cNvSpPr>
          <p:nvPr>
            <p:ph type="body" sz="quarter" idx="17"/>
          </p:nvPr>
        </p:nvSpPr>
        <p:spPr>
          <a:xfrm>
            <a:off x="457200" y="2033710"/>
            <a:ext cx="8229600" cy="4196234"/>
          </a:xfrm>
          <a:prstGeom prst="rect">
            <a:avLst/>
          </a:prstGeom>
        </p:spPr>
        <p:txBody>
          <a:bodyPr vert="horz"/>
          <a:lstStyle>
            <a:lvl1pPr>
              <a:defRPr sz="2200"/>
            </a:lvl1pPr>
          </a:lstStyle>
          <a:p>
            <a:pPr lvl="0"/>
            <a:r>
              <a:rPr lang="en-GB"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4B8D81-6EB2-7244-82FB-C3EED0CB60D8}" type="datetimeFigureOut">
              <a:rPr lang="en-US" smtClean="0"/>
              <a:pPr/>
              <a:t>10/7/2010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FA0A696-3F37-1C40-BF98-9DA27E65079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theme" Target="../theme/theme3.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4B8D81-6EB2-7244-82FB-C3EED0CB60D8}" type="datetimeFigureOut">
              <a:rPr lang="en-US" smtClean="0"/>
              <a:pPr/>
              <a:t>10/7/2010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0A696-3F37-1C40-BF98-9DA27E65079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QuestionShape"/>
          <p:cNvSpPr/>
          <p:nvPr userDrawn="1"/>
        </p:nvSpPr>
        <p:spPr>
          <a:xfrm>
            <a:off x="127000" y="127000"/>
            <a:ext cx="8890000" cy="2857500"/>
          </a:xfrm>
          <a:prstGeom prst="rect">
            <a:avLst/>
          </a:prstGeom>
        </p:spPr>
        <p:txBody>
          <a:bodyPr vert="horz" lIns="91440" tIns="45720" rIns="91440" bIns="45720" rtlCol="0" anchor="ctr">
            <a:normAutofit/>
          </a:bodyPr>
          <a:lstStyle/>
          <a:p>
            <a:pPr algn="ctr" defTabSz="457200" rtl="0" eaLnBrk="1" latinLnBrk="0" hangingPunct="1">
              <a:spcBef>
                <a:spcPct val="0"/>
              </a:spcBef>
              <a:buNone/>
            </a:pPr>
            <a:r>
              <a:rPr lang="en-US" sz="4400" kern="1200" dirty="0" err="1" smtClean="0">
                <a:solidFill>
                  <a:schemeClr val="tx1"/>
                </a:solidFill>
                <a:latin typeface="+mj-lt"/>
                <a:ea typeface="+mj-ea"/>
                <a:cs typeface="+mj-cs"/>
              </a:rPr>
              <a:t>iRespond</a:t>
            </a:r>
            <a:r>
              <a:rPr lang="en-US" sz="4400" kern="1200" dirty="0" smtClean="0">
                <a:solidFill>
                  <a:schemeClr val="tx1"/>
                </a:solidFill>
                <a:latin typeface="+mj-lt"/>
                <a:ea typeface="+mj-ea"/>
                <a:cs typeface="+mj-cs"/>
              </a:rPr>
              <a:t> Question Master</a:t>
            </a:r>
          </a:p>
        </p:txBody>
      </p:sp>
      <p:sp>
        <p:nvSpPr>
          <p:cNvPr id="8" name="AShape"/>
          <p:cNvSpPr/>
          <p:nvPr userDrawn="1"/>
        </p:nvSpPr>
        <p:spPr>
          <a:xfrm>
            <a:off x="127000" y="3111500"/>
            <a:ext cx="8890000" cy="711200"/>
          </a:xfrm>
          <a:prstGeom prst="rect">
            <a:avLst/>
          </a:prstGeom>
        </p:spPr>
        <p:txBody>
          <a:bodyPr vert="horz" lIns="91440" tIns="45720" rIns="91440" bIns="45720" rtlCol="0">
            <a:normAutofit/>
          </a:bodyPr>
          <a:lstStyle/>
          <a:p>
            <a:pPr algn="l" defTabSz="457200" rtl="0" eaLnBrk="1" latinLnBrk="0" hangingPunct="1">
              <a:spcBef>
                <a:spcPct val="20000"/>
              </a:spcBef>
              <a:buFont typeface="Arial"/>
            </a:pPr>
            <a:r>
              <a:rPr lang="en-US" sz="3200" kern="1200" dirty="0" smtClean="0">
                <a:solidFill>
                  <a:schemeClr val="tx1"/>
                </a:solidFill>
                <a:latin typeface="+mn-lt"/>
                <a:ea typeface="+mn-ea"/>
                <a:cs typeface="+mn-cs"/>
              </a:rPr>
              <a:t>A.) Response A</a:t>
            </a:r>
          </a:p>
        </p:txBody>
      </p:sp>
      <p:sp>
        <p:nvSpPr>
          <p:cNvPr id="9" name="BShape"/>
          <p:cNvSpPr/>
          <p:nvPr userDrawn="1"/>
        </p:nvSpPr>
        <p:spPr>
          <a:xfrm>
            <a:off x="127000" y="3835400"/>
            <a:ext cx="8890000" cy="711200"/>
          </a:xfrm>
          <a:prstGeom prst="rect">
            <a:avLst/>
          </a:prstGeom>
        </p:spPr>
        <p:txBody>
          <a:bodyPr vert="horz" lIns="91440" tIns="45720" rIns="91440" bIns="45720" rtlCol="0">
            <a:normAutofit/>
          </a:bodyPr>
          <a:lstStyle/>
          <a:p>
            <a:pPr algn="l" defTabSz="457200" rtl="0" eaLnBrk="1" latinLnBrk="0" hangingPunct="1">
              <a:spcBef>
                <a:spcPct val="20000"/>
              </a:spcBef>
              <a:buFont typeface="Arial"/>
            </a:pPr>
            <a:r>
              <a:rPr lang="en-US" sz="3200" kern="1200" dirty="0" smtClean="0">
                <a:solidFill>
                  <a:schemeClr val="tx1"/>
                </a:solidFill>
                <a:latin typeface="+mn-lt"/>
                <a:ea typeface="+mn-ea"/>
                <a:cs typeface="+mn-cs"/>
              </a:rPr>
              <a:t>B.) Response B</a:t>
            </a:r>
          </a:p>
        </p:txBody>
      </p:sp>
      <p:sp>
        <p:nvSpPr>
          <p:cNvPr id="10" name="CShape"/>
          <p:cNvSpPr/>
          <p:nvPr userDrawn="1"/>
        </p:nvSpPr>
        <p:spPr>
          <a:xfrm>
            <a:off x="127000" y="4559300"/>
            <a:ext cx="8890000" cy="711200"/>
          </a:xfrm>
          <a:prstGeom prst="rect">
            <a:avLst/>
          </a:prstGeom>
        </p:spPr>
        <p:txBody>
          <a:bodyPr vert="horz" lIns="91440" tIns="45720" rIns="91440" bIns="45720" rtlCol="0">
            <a:normAutofit/>
          </a:bodyPr>
          <a:lstStyle/>
          <a:p>
            <a:pPr algn="l" defTabSz="457200" rtl="0" eaLnBrk="1" latinLnBrk="0" hangingPunct="1">
              <a:spcBef>
                <a:spcPct val="20000"/>
              </a:spcBef>
              <a:buFont typeface="Arial"/>
            </a:pPr>
            <a:r>
              <a:rPr lang="en-US" sz="3200" kern="1200" dirty="0" smtClean="0">
                <a:solidFill>
                  <a:schemeClr val="tx1"/>
                </a:solidFill>
                <a:latin typeface="+mn-lt"/>
                <a:ea typeface="+mn-ea"/>
                <a:cs typeface="+mn-cs"/>
              </a:rPr>
              <a:t>C.) Response C</a:t>
            </a:r>
          </a:p>
        </p:txBody>
      </p:sp>
      <p:sp>
        <p:nvSpPr>
          <p:cNvPr id="11" name="DShape"/>
          <p:cNvSpPr/>
          <p:nvPr userDrawn="1"/>
        </p:nvSpPr>
        <p:spPr>
          <a:xfrm>
            <a:off x="127000" y="5283200"/>
            <a:ext cx="8890000" cy="711200"/>
          </a:xfrm>
          <a:prstGeom prst="rect">
            <a:avLst/>
          </a:prstGeom>
        </p:spPr>
        <p:txBody>
          <a:bodyPr vert="horz" lIns="91440" tIns="45720" rIns="91440" bIns="45720" rtlCol="0">
            <a:normAutofit/>
          </a:bodyPr>
          <a:lstStyle/>
          <a:p>
            <a:pPr algn="l" defTabSz="457200" rtl="0" eaLnBrk="1" latinLnBrk="0" hangingPunct="1">
              <a:spcBef>
                <a:spcPct val="20000"/>
              </a:spcBef>
              <a:buFont typeface="Arial"/>
            </a:pPr>
            <a:r>
              <a:rPr lang="en-US" sz="3200" kern="1200" dirty="0" smtClean="0">
                <a:solidFill>
                  <a:schemeClr val="tx1"/>
                </a:solidFill>
                <a:latin typeface="+mn-lt"/>
                <a:ea typeface="+mn-ea"/>
                <a:cs typeface="+mn-cs"/>
              </a:rPr>
              <a:t>D.) Response D</a:t>
            </a:r>
          </a:p>
        </p:txBody>
      </p:sp>
      <p:sp>
        <p:nvSpPr>
          <p:cNvPr id="12" name="EShape"/>
          <p:cNvSpPr/>
          <p:nvPr userDrawn="1"/>
        </p:nvSpPr>
        <p:spPr>
          <a:xfrm>
            <a:off x="127000" y="6007100"/>
            <a:ext cx="8890000" cy="711200"/>
          </a:xfrm>
          <a:prstGeom prst="rect">
            <a:avLst/>
          </a:prstGeom>
        </p:spPr>
        <p:txBody>
          <a:bodyPr vert="horz" lIns="91440" tIns="45720" rIns="91440" bIns="45720" rtlCol="0">
            <a:normAutofit/>
          </a:bodyPr>
          <a:lstStyle/>
          <a:p>
            <a:pPr algn="l" defTabSz="457200" rtl="0" eaLnBrk="1" latinLnBrk="0" hangingPunct="1">
              <a:spcBef>
                <a:spcPct val="20000"/>
              </a:spcBef>
              <a:buFont typeface="Arial"/>
            </a:pPr>
            <a:r>
              <a:rPr lang="en-US" sz="3200" kern="1200" dirty="0" smtClean="0">
                <a:solidFill>
                  <a:schemeClr val="tx1"/>
                </a:solidFill>
                <a:latin typeface="+mn-lt"/>
                <a:ea typeface="+mn-ea"/>
                <a:cs typeface="+mn-cs"/>
              </a:rPr>
              <a:t>E.) Response E</a:t>
            </a:r>
          </a:p>
        </p:txBody>
      </p:sp>
      <p:sp>
        <p:nvSpPr>
          <p:cNvPr id="13" name="Percent"/>
          <p:cNvSpPr/>
          <p:nvPr userDrawn="1"/>
        </p:nvSpPr>
        <p:spPr>
          <a:xfrm>
            <a:off x="6350000" y="254000"/>
            <a:ext cx="2540000" cy="508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en-US" sz="1400" dirty="0" smtClean="0">
                <a:solidFill>
                  <a:srgbClr val="000000"/>
                </a:solidFill>
              </a:rPr>
              <a:t>Percent Complete 100%</a:t>
            </a:r>
            <a:endParaRPr lang="en-US" sz="1400" dirty="0">
              <a:solidFill>
                <a:srgbClr val="000000"/>
              </a:solidFill>
            </a:endParaRPr>
          </a:p>
        </p:txBody>
      </p:sp>
      <p:sp>
        <p:nvSpPr>
          <p:cNvPr id="14" name="Timer"/>
          <p:cNvSpPr/>
          <p:nvPr userDrawn="1"/>
        </p:nvSpPr>
        <p:spPr>
          <a:xfrm>
            <a:off x="254000" y="254000"/>
            <a:ext cx="2540000" cy="508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square" rtlCol="0" anchor="ctr"/>
          <a:lstStyle/>
          <a:p>
            <a:pPr algn="ctr"/>
            <a:r>
              <a:rPr lang="en-US" sz="1400" dirty="0" smtClean="0">
                <a:solidFill>
                  <a:srgbClr val="000000"/>
                </a:solidFill>
              </a:rPr>
              <a:t>00:30</a:t>
            </a:r>
            <a:endParaRPr lang="en-US" sz="1400"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GraphShape" hidden="1"/>
          <p:cNvSpPr/>
          <p:nvPr userDrawn="1"/>
        </p:nvSpPr>
        <p:spPr>
          <a:xfrm>
            <a:off x="127000" y="254000"/>
            <a:ext cx="1270000" cy="1270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mtClean="0"/>
              <a:t>iRespond Graph</a:t>
            </a:r>
            <a:endParaRPr lang="en-US"/>
          </a:p>
        </p:txBody>
      </p:sp>
      <p:grpSp>
        <p:nvGrpSpPr>
          <p:cNvPr id="37" name="CorrectBarGroup"/>
          <p:cNvGrpSpPr/>
          <p:nvPr userDrawn="1"/>
        </p:nvGrpSpPr>
        <p:grpSpPr>
          <a:xfrm>
            <a:off x="1270000" y="3175000"/>
            <a:ext cx="2667000" cy="2540000"/>
            <a:chOff x="1270000" y="3175000"/>
            <a:chExt cx="2667000" cy="2540000"/>
          </a:xfrm>
        </p:grpSpPr>
        <p:sp>
          <p:nvSpPr>
            <p:cNvPr id="9" name="CorrectBar0"/>
            <p:cNvSpPr/>
            <p:nvPr userDrawn="1"/>
          </p:nvSpPr>
          <p:spPr>
            <a:xfrm>
              <a:off x="1270000" y="3175000"/>
              <a:ext cx="1079500" cy="2540000"/>
            </a:xfrm>
            <a:prstGeom prst="rect">
              <a:avLst/>
            </a:prstGeom>
            <a:gradFill flip="none" rotWithShape="1">
              <a:gsLst>
                <a:gs pos="0">
                  <a:srgbClr val="22FF22"/>
                </a:gs>
                <a:gs pos="100000">
                  <a:schemeClr val="accent1">
                    <a:tint val="50000"/>
                    <a:shade val="100000"/>
                    <a:satMod val="35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CorrectBar1"/>
            <p:cNvSpPr/>
            <p:nvPr userDrawn="1"/>
          </p:nvSpPr>
          <p:spPr>
            <a:xfrm>
              <a:off x="2857500" y="4445000"/>
              <a:ext cx="1079500" cy="1270000"/>
            </a:xfrm>
            <a:prstGeom prst="rect">
              <a:avLst/>
            </a:prstGeom>
            <a:gradFill flip="none" rotWithShape="1">
              <a:gsLst>
                <a:gs pos="0">
                  <a:srgbClr val="22FF22"/>
                </a:gs>
                <a:gs pos="100000">
                  <a:schemeClr val="accent1">
                    <a:tint val="50000"/>
                    <a:shade val="100000"/>
                    <a:satMod val="35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5" name="PercentLabelGroup"/>
          <p:cNvGrpSpPr/>
          <p:nvPr userDrawn="1"/>
        </p:nvGrpSpPr>
        <p:grpSpPr>
          <a:xfrm>
            <a:off x="1270000" y="1270000"/>
            <a:ext cx="7429500" cy="317500"/>
            <a:chOff x="1270000" y="1270000"/>
            <a:chExt cx="7429500" cy="317500"/>
          </a:xfrm>
        </p:grpSpPr>
        <p:sp>
          <p:nvSpPr>
            <p:cNvPr id="8" name="PercentLabel0"/>
            <p:cNvSpPr/>
            <p:nvPr userDrawn="1"/>
          </p:nvSpPr>
          <p:spPr>
            <a:xfrm>
              <a:off x="1270000" y="1270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67%</a:t>
              </a:r>
              <a:endParaRPr lang="en-US" sz="2800">
                <a:solidFill>
                  <a:srgbClr val="000000"/>
                </a:solidFill>
              </a:endParaRPr>
            </a:p>
          </p:txBody>
        </p:sp>
        <p:sp>
          <p:nvSpPr>
            <p:cNvPr id="11" name="PercentLabel1"/>
            <p:cNvSpPr/>
            <p:nvPr userDrawn="1"/>
          </p:nvSpPr>
          <p:spPr>
            <a:xfrm>
              <a:off x="2857500" y="1270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33%</a:t>
              </a:r>
              <a:endParaRPr lang="en-US" sz="2800">
                <a:solidFill>
                  <a:srgbClr val="000000"/>
                </a:solidFill>
              </a:endParaRPr>
            </a:p>
          </p:txBody>
        </p:sp>
        <p:sp>
          <p:nvSpPr>
            <p:cNvPr id="14" name="PercentLabel2"/>
            <p:cNvSpPr/>
            <p:nvPr userDrawn="1"/>
          </p:nvSpPr>
          <p:spPr>
            <a:xfrm>
              <a:off x="4445000" y="1270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100%</a:t>
              </a:r>
              <a:endParaRPr lang="en-US" sz="2800">
                <a:solidFill>
                  <a:srgbClr val="000000"/>
                </a:solidFill>
              </a:endParaRPr>
            </a:p>
          </p:txBody>
        </p:sp>
        <p:sp>
          <p:nvSpPr>
            <p:cNvPr id="17" name="PercentLabel3"/>
            <p:cNvSpPr/>
            <p:nvPr userDrawn="1"/>
          </p:nvSpPr>
          <p:spPr>
            <a:xfrm>
              <a:off x="6032500" y="1270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100%</a:t>
              </a:r>
              <a:endParaRPr lang="en-US" sz="2800">
                <a:solidFill>
                  <a:srgbClr val="000000"/>
                </a:solidFill>
              </a:endParaRPr>
            </a:p>
          </p:txBody>
        </p:sp>
        <p:sp>
          <p:nvSpPr>
            <p:cNvPr id="20" name="PercentLabel4"/>
            <p:cNvSpPr/>
            <p:nvPr userDrawn="1"/>
          </p:nvSpPr>
          <p:spPr>
            <a:xfrm>
              <a:off x="7620000" y="1270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67%</a:t>
              </a:r>
              <a:endParaRPr lang="en-US" sz="2800">
                <a:solidFill>
                  <a:srgbClr val="000000"/>
                </a:solidFill>
              </a:endParaRPr>
            </a:p>
          </p:txBody>
        </p:sp>
      </p:grpSp>
      <p:grpSp>
        <p:nvGrpSpPr>
          <p:cNvPr id="38" name="IncorrectBarGroup"/>
          <p:cNvGrpSpPr/>
          <p:nvPr userDrawn="1"/>
        </p:nvGrpSpPr>
        <p:grpSpPr>
          <a:xfrm>
            <a:off x="4445000" y="1905000"/>
            <a:ext cx="4254500" cy="3810000"/>
            <a:chOff x="4445000" y="1905000"/>
            <a:chExt cx="4254500" cy="3810000"/>
          </a:xfrm>
        </p:grpSpPr>
        <p:sp>
          <p:nvSpPr>
            <p:cNvPr id="15" name="IncorrectBar2"/>
            <p:cNvSpPr/>
            <p:nvPr userDrawn="1"/>
          </p:nvSpPr>
          <p:spPr>
            <a:xfrm>
              <a:off x="4445000" y="1905000"/>
              <a:ext cx="1079500" cy="3810000"/>
            </a:xfrm>
            <a:prstGeom prst="rect">
              <a:avLst/>
            </a:prstGeom>
            <a:gradFill flip="none" rotWithShape="1">
              <a:gsLst>
                <a:gs pos="0">
                  <a:srgbClr val="FF2222"/>
                </a:gs>
                <a:gs pos="100000">
                  <a:schemeClr val="accent1">
                    <a:tint val="50000"/>
                    <a:shade val="100000"/>
                    <a:satMod val="35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IncorrectBar3"/>
            <p:cNvSpPr/>
            <p:nvPr userDrawn="1"/>
          </p:nvSpPr>
          <p:spPr>
            <a:xfrm>
              <a:off x="6032500" y="1905000"/>
              <a:ext cx="1079500" cy="3810000"/>
            </a:xfrm>
            <a:prstGeom prst="rect">
              <a:avLst/>
            </a:prstGeom>
            <a:gradFill flip="none" rotWithShape="1">
              <a:gsLst>
                <a:gs pos="0">
                  <a:srgbClr val="FF2222"/>
                </a:gs>
                <a:gs pos="100000">
                  <a:schemeClr val="accent1">
                    <a:tint val="50000"/>
                    <a:shade val="100000"/>
                    <a:satMod val="35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IncorrectBar4"/>
            <p:cNvSpPr/>
            <p:nvPr userDrawn="1"/>
          </p:nvSpPr>
          <p:spPr>
            <a:xfrm>
              <a:off x="7620000" y="3175000"/>
              <a:ext cx="1079500" cy="2540000"/>
            </a:xfrm>
            <a:prstGeom prst="rect">
              <a:avLst/>
            </a:prstGeom>
            <a:gradFill flip="none" rotWithShape="1">
              <a:gsLst>
                <a:gs pos="0">
                  <a:srgbClr val="FF2222"/>
                </a:gs>
                <a:gs pos="100000">
                  <a:schemeClr val="accent1">
                    <a:tint val="50000"/>
                    <a:shade val="100000"/>
                    <a:satMod val="35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33" name="XLabelGroup"/>
          <p:cNvGrpSpPr/>
          <p:nvPr userDrawn="1"/>
        </p:nvGrpSpPr>
        <p:grpSpPr>
          <a:xfrm>
            <a:off x="1270000" y="5842000"/>
            <a:ext cx="7429500" cy="317500"/>
            <a:chOff x="1270000" y="5842000"/>
            <a:chExt cx="7429500" cy="317500"/>
          </a:xfrm>
        </p:grpSpPr>
        <p:sp>
          <p:nvSpPr>
            <p:cNvPr id="10" name="XValueLabel0"/>
            <p:cNvSpPr/>
            <p:nvPr userDrawn="1"/>
          </p:nvSpPr>
          <p:spPr>
            <a:xfrm>
              <a:off x="1270000" y="5842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A*</a:t>
              </a:r>
              <a:endParaRPr lang="en-US" sz="2800">
                <a:solidFill>
                  <a:srgbClr val="000000"/>
                </a:solidFill>
              </a:endParaRPr>
            </a:p>
          </p:txBody>
        </p:sp>
        <p:sp>
          <p:nvSpPr>
            <p:cNvPr id="13" name="XValueLabel1"/>
            <p:cNvSpPr/>
            <p:nvPr userDrawn="1"/>
          </p:nvSpPr>
          <p:spPr>
            <a:xfrm>
              <a:off x="2857500" y="5842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B*</a:t>
              </a:r>
              <a:endParaRPr lang="en-US" sz="2800">
                <a:solidFill>
                  <a:srgbClr val="000000"/>
                </a:solidFill>
              </a:endParaRPr>
            </a:p>
          </p:txBody>
        </p:sp>
        <p:sp>
          <p:nvSpPr>
            <p:cNvPr id="16" name="XValueLabel2"/>
            <p:cNvSpPr/>
            <p:nvPr userDrawn="1"/>
          </p:nvSpPr>
          <p:spPr>
            <a:xfrm>
              <a:off x="4445000" y="5842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C</a:t>
              </a:r>
              <a:endParaRPr lang="en-US" sz="2800">
                <a:solidFill>
                  <a:srgbClr val="000000"/>
                </a:solidFill>
              </a:endParaRPr>
            </a:p>
          </p:txBody>
        </p:sp>
        <p:sp>
          <p:nvSpPr>
            <p:cNvPr id="19" name="XValueLabel3"/>
            <p:cNvSpPr/>
            <p:nvPr userDrawn="1"/>
          </p:nvSpPr>
          <p:spPr>
            <a:xfrm>
              <a:off x="6032500" y="5842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D</a:t>
              </a:r>
              <a:endParaRPr lang="en-US" sz="2800">
                <a:solidFill>
                  <a:srgbClr val="000000"/>
                </a:solidFill>
              </a:endParaRPr>
            </a:p>
          </p:txBody>
        </p:sp>
        <p:sp>
          <p:nvSpPr>
            <p:cNvPr id="22" name="XValueLabel4"/>
            <p:cNvSpPr/>
            <p:nvPr userDrawn="1"/>
          </p:nvSpPr>
          <p:spPr>
            <a:xfrm>
              <a:off x="7620000" y="5842000"/>
              <a:ext cx="1079500" cy="3175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wrap="none" rtlCol="0" anchor="ctr"/>
            <a:lstStyle/>
            <a:p>
              <a:pPr algn="ctr"/>
              <a:r>
                <a:rPr lang="en-US" sz="2800" smtClean="0">
                  <a:solidFill>
                    <a:srgbClr val="000000"/>
                  </a:solidFill>
                </a:rPr>
                <a:t>E</a:t>
              </a:r>
              <a:endParaRPr lang="en-US" sz="2800">
                <a:solidFill>
                  <a:srgbClr val="000000"/>
                </a:solidFill>
              </a:endParaRPr>
            </a:p>
          </p:txBody>
        </p:sp>
      </p:grpSp>
      <p:grpSp>
        <p:nvGrpSpPr>
          <p:cNvPr id="36" name="AxisLineGroup"/>
          <p:cNvGrpSpPr/>
          <p:nvPr userDrawn="1"/>
        </p:nvGrpSpPr>
        <p:grpSpPr>
          <a:xfrm>
            <a:off x="889000" y="1587500"/>
            <a:ext cx="8001000" cy="4127500"/>
            <a:chOff x="889000" y="1587500"/>
            <a:chExt cx="8001000" cy="4127500"/>
          </a:xfrm>
        </p:grpSpPr>
        <p:cxnSp>
          <p:nvCxnSpPr>
            <p:cNvPr id="23" name="XAxisLine"/>
            <p:cNvCxnSpPr/>
            <p:nvPr userDrawn="1"/>
          </p:nvCxnSpPr>
          <p:spPr>
            <a:xfrm>
              <a:off x="889000" y="5715000"/>
              <a:ext cx="8001000" cy="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4" name="YAxisLine"/>
            <p:cNvCxnSpPr/>
            <p:nvPr userDrawn="1"/>
          </p:nvCxnSpPr>
          <p:spPr>
            <a:xfrm>
              <a:off x="1016000" y="1587500"/>
              <a:ext cx="0" cy="412750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5" name="YAxisTick0"/>
            <p:cNvCxnSpPr/>
            <p:nvPr userDrawn="1"/>
          </p:nvCxnSpPr>
          <p:spPr>
            <a:xfrm>
              <a:off x="889000" y="5715000"/>
              <a:ext cx="254000" cy="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7" name="YAxisTick1"/>
            <p:cNvCxnSpPr/>
            <p:nvPr userDrawn="1"/>
          </p:nvCxnSpPr>
          <p:spPr>
            <a:xfrm>
              <a:off x="889000" y="4445000"/>
              <a:ext cx="254000" cy="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9" name="YAxisTick2"/>
            <p:cNvCxnSpPr/>
            <p:nvPr userDrawn="1"/>
          </p:nvCxnSpPr>
          <p:spPr>
            <a:xfrm>
              <a:off x="889000" y="3175000"/>
              <a:ext cx="254000" cy="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1" name="YAxisTick3"/>
            <p:cNvCxnSpPr/>
            <p:nvPr userDrawn="1"/>
          </p:nvCxnSpPr>
          <p:spPr>
            <a:xfrm>
              <a:off x="889000" y="1905000"/>
              <a:ext cx="254000" cy="0"/>
            </a:xfrm>
            <a:prstGeom prst="line">
              <a:avLst/>
            </a:prstGeom>
            <a:ln w="25400">
              <a:solidFill>
                <a:srgbClr val="000000"/>
              </a:solidFill>
            </a:ln>
          </p:spPr>
          <p:style>
            <a:lnRef idx="2">
              <a:schemeClr val="accent1"/>
            </a:lnRef>
            <a:fillRef idx="0">
              <a:schemeClr val="accent1"/>
            </a:fillRef>
            <a:effectRef idx="1">
              <a:schemeClr val="accent1"/>
            </a:effectRef>
            <a:fontRef idx="minor">
              <a:schemeClr val="tx1"/>
            </a:fontRef>
          </p:style>
        </p:cxnSp>
      </p:grpSp>
      <p:grpSp>
        <p:nvGrpSpPr>
          <p:cNvPr id="34" name="YLabelGroup"/>
          <p:cNvGrpSpPr/>
          <p:nvPr userDrawn="1"/>
        </p:nvGrpSpPr>
        <p:grpSpPr>
          <a:xfrm>
            <a:off x="254000" y="1841500"/>
            <a:ext cx="762000" cy="3937000"/>
            <a:chOff x="254000" y="1841500"/>
            <a:chExt cx="762000" cy="3937000"/>
          </a:xfrm>
        </p:grpSpPr>
        <p:sp>
          <p:nvSpPr>
            <p:cNvPr id="26" name="YValueLabel0"/>
            <p:cNvSpPr/>
            <p:nvPr userDrawn="1"/>
          </p:nvSpPr>
          <p:spPr>
            <a:xfrm>
              <a:off x="254000" y="5651500"/>
              <a:ext cx="762000" cy="127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smtClean="0">
                  <a:solidFill>
                    <a:srgbClr val="000000"/>
                  </a:solidFill>
                </a:rPr>
                <a:t>0</a:t>
              </a:r>
              <a:endParaRPr lang="en-US" sz="2000">
                <a:solidFill>
                  <a:srgbClr val="000000"/>
                </a:solidFill>
              </a:endParaRPr>
            </a:p>
          </p:txBody>
        </p:sp>
        <p:sp>
          <p:nvSpPr>
            <p:cNvPr id="28" name="YValueLabel1"/>
            <p:cNvSpPr/>
            <p:nvPr userDrawn="1"/>
          </p:nvSpPr>
          <p:spPr>
            <a:xfrm>
              <a:off x="254000" y="4381500"/>
              <a:ext cx="762000" cy="127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smtClean="0">
                  <a:solidFill>
                    <a:srgbClr val="000000"/>
                  </a:solidFill>
                </a:rPr>
                <a:t>1</a:t>
              </a:r>
              <a:endParaRPr lang="en-US" sz="2000">
                <a:solidFill>
                  <a:srgbClr val="000000"/>
                </a:solidFill>
              </a:endParaRPr>
            </a:p>
          </p:txBody>
        </p:sp>
        <p:sp>
          <p:nvSpPr>
            <p:cNvPr id="30" name="YValueLabel2"/>
            <p:cNvSpPr/>
            <p:nvPr userDrawn="1"/>
          </p:nvSpPr>
          <p:spPr>
            <a:xfrm>
              <a:off x="254000" y="3111500"/>
              <a:ext cx="762000" cy="127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smtClean="0">
                  <a:solidFill>
                    <a:srgbClr val="000000"/>
                  </a:solidFill>
                </a:rPr>
                <a:t>2</a:t>
              </a:r>
              <a:endParaRPr lang="en-US" sz="2000">
                <a:solidFill>
                  <a:srgbClr val="000000"/>
                </a:solidFill>
              </a:endParaRPr>
            </a:p>
          </p:txBody>
        </p:sp>
        <p:sp>
          <p:nvSpPr>
            <p:cNvPr id="32" name="YValueLabel3"/>
            <p:cNvSpPr/>
            <p:nvPr userDrawn="1"/>
          </p:nvSpPr>
          <p:spPr>
            <a:xfrm>
              <a:off x="254000" y="1841500"/>
              <a:ext cx="762000" cy="127000"/>
            </a:xfrm>
            <a:prstGeom prst="rect">
              <a:avLst/>
            </a:pr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smtClean="0">
                  <a:solidFill>
                    <a:srgbClr val="000000"/>
                  </a:solidFill>
                </a:rPr>
                <a:t>3</a:t>
              </a:r>
              <a:endParaRPr lang="en-US" sz="2000">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rmeducation.box.net/shared/static/ch3qabbqn2.ppt"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techmodelclassrooms.wikispaces.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hyperlink" Target="http://www.easiteach.com/usa/"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youtube.com/watch?v=dMPekyb9SLM"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Placeholder 1"/>
          <p:cNvSpPr>
            <a:spLocks noGrp="1"/>
          </p:cNvSpPr>
          <p:nvPr>
            <p:ph type="body" sz="quarter" idx="13"/>
          </p:nvPr>
        </p:nvSpPr>
        <p:spPr bwMode="auto">
          <a:xfrm>
            <a:off x="457200" y="6365875"/>
            <a:ext cx="2528888" cy="395288"/>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r>
              <a:rPr lang="en-US" sz="1400" dirty="0" smtClean="0">
                <a:latin typeface="Calibri" charset="0"/>
              </a:rPr>
              <a:t>Duval County Schools, Wave 4</a:t>
            </a:r>
          </a:p>
        </p:txBody>
      </p:sp>
      <p:sp>
        <p:nvSpPr>
          <p:cNvPr id="5123" name="Text Placeholder 3"/>
          <p:cNvSpPr>
            <a:spLocks noGrp="1"/>
          </p:cNvSpPr>
          <p:nvPr>
            <p:ph type="body" sz="quarter" idx="14"/>
          </p:nvPr>
        </p:nvSpPr>
        <p:spPr bwMode="auto">
          <a:xfrm>
            <a:off x="5303837" y="6365875"/>
            <a:ext cx="3154363" cy="387350"/>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a:r>
              <a:rPr lang="en-US" dirty="0" smtClean="0"/>
              <a:t>Danielle Grossman-Wolf and Jessica Coppage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Who do I call with issues on my CP155?</a:t>
            </a:r>
            <a:endParaRPr lang="en-US" sz="28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8" name="Rectangle 7"/>
          <p:cNvSpPr/>
          <p:nvPr/>
        </p:nvSpPr>
        <p:spPr>
          <a:xfrm>
            <a:off x="-8384" y="1417638"/>
            <a:ext cx="8686800" cy="4893647"/>
          </a:xfrm>
          <a:prstGeom prst="rect">
            <a:avLst/>
          </a:prstGeom>
        </p:spPr>
        <p:txBody>
          <a:bodyPr wrap="square">
            <a:spAutoFit/>
          </a:bodyPr>
          <a:lstStyle/>
          <a:p>
            <a:pPr>
              <a:buNone/>
            </a:pPr>
            <a:r>
              <a:rPr lang="en-US" sz="2400" b="1" dirty="0" smtClean="0"/>
              <a:t>#1 line of defense- </a:t>
            </a:r>
          </a:p>
          <a:p>
            <a:pPr>
              <a:buNone/>
            </a:pPr>
            <a:r>
              <a:rPr lang="en-US" sz="2400" b="1" dirty="0" smtClean="0"/>
              <a:t>RM Education Customer Support- 866-728-6758 </a:t>
            </a:r>
          </a:p>
          <a:p>
            <a:pPr>
              <a:buNone/>
            </a:pPr>
            <a:endParaRPr lang="en-US" sz="2400" b="1" dirty="0" smtClean="0"/>
          </a:p>
          <a:p>
            <a:pPr>
              <a:buNone/>
            </a:pPr>
            <a:r>
              <a:rPr lang="en-US" sz="2400" b="1" dirty="0" smtClean="0"/>
              <a:t>Danielle Grossman-Wolf- 904-451-8503</a:t>
            </a:r>
          </a:p>
          <a:p>
            <a:pPr>
              <a:buNone/>
            </a:pPr>
            <a:endParaRPr lang="en-US" sz="2400" b="1" dirty="0" smtClean="0"/>
          </a:p>
          <a:p>
            <a:pPr>
              <a:buNone/>
            </a:pPr>
            <a:r>
              <a:rPr lang="en-US" sz="2400" b="1" dirty="0" smtClean="0"/>
              <a:t>Jessica Coppage- 903-383-8861</a:t>
            </a:r>
          </a:p>
          <a:p>
            <a:pPr>
              <a:buNone/>
            </a:pPr>
            <a:endParaRPr lang="en-US" sz="2400" b="1" dirty="0" smtClean="0"/>
          </a:p>
          <a:p>
            <a:pPr>
              <a:buNone/>
            </a:pPr>
            <a:r>
              <a:rPr lang="en-US" sz="2400" b="1" dirty="0" smtClean="0"/>
              <a:t>You can also contact </a:t>
            </a:r>
            <a:r>
              <a:rPr lang="en-US" sz="2400" b="1" dirty="0" err="1" smtClean="0"/>
              <a:t>AverVision</a:t>
            </a:r>
            <a:r>
              <a:rPr lang="en-US" sz="2400" b="1" dirty="0" smtClean="0"/>
              <a:t> Customer </a:t>
            </a:r>
          </a:p>
          <a:p>
            <a:pPr>
              <a:buNone/>
            </a:pPr>
            <a:r>
              <a:rPr lang="en-US" sz="2400" b="1" dirty="0" smtClean="0"/>
              <a:t>Support the following ways:</a:t>
            </a:r>
          </a:p>
          <a:p>
            <a:pPr>
              <a:buNone/>
            </a:pPr>
            <a:endParaRPr lang="en-US" sz="2400" b="1" dirty="0" smtClean="0"/>
          </a:p>
          <a:p>
            <a:pPr>
              <a:buFontTx/>
              <a:buNone/>
            </a:pPr>
            <a:r>
              <a:rPr lang="en-US" sz="2400" b="1" dirty="0" smtClean="0"/>
              <a:t>877-528-7824 </a:t>
            </a:r>
          </a:p>
          <a:p>
            <a:pPr>
              <a:buFontTx/>
              <a:buNone/>
            </a:pPr>
            <a:r>
              <a:rPr lang="en-US" sz="2400" b="1" dirty="0" smtClean="0"/>
              <a:t>They also have A “live chat” </a:t>
            </a:r>
          </a:p>
          <a:p>
            <a:pPr>
              <a:buFontTx/>
              <a:buNone/>
            </a:pPr>
            <a:r>
              <a:rPr lang="en-US" sz="2400" b="1" dirty="0" smtClean="0"/>
              <a:t>customer support feature on-line.</a:t>
            </a:r>
          </a:p>
        </p:txBody>
      </p:sp>
      <p:pic>
        <p:nvPicPr>
          <p:cNvPr id="9" name="Picture 5"/>
          <p:cNvPicPr>
            <a:picLocks noChangeAspect="1" noChangeArrowheads="1"/>
          </p:cNvPicPr>
          <p:nvPr/>
        </p:nvPicPr>
        <p:blipFill>
          <a:blip r:embed="rId3"/>
          <a:srcRect/>
          <a:stretch>
            <a:fillRect/>
          </a:stretch>
        </p:blipFill>
        <p:spPr bwMode="auto">
          <a:xfrm>
            <a:off x="5612028" y="2992582"/>
            <a:ext cx="3413103" cy="386541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Troubleshooting the RM </a:t>
            </a:r>
            <a:r>
              <a:rPr lang="en-US" sz="2800" b="1" dirty="0" err="1" smtClean="0"/>
              <a:t>Classboard</a:t>
            </a:r>
            <a:r>
              <a:rPr lang="en-US" sz="2800" b="1" dirty="0" smtClean="0"/>
              <a:t> Touch</a:t>
            </a:r>
            <a:endParaRPr lang="en-US" sz="2800" b="1" dirty="0"/>
          </a:p>
        </p:txBody>
      </p:sp>
      <p:pic>
        <p:nvPicPr>
          <p:cNvPr id="8" name="Picture 3"/>
          <p:cNvPicPr>
            <a:picLocks noChangeAspect="1" noChangeArrowheads="1"/>
          </p:cNvPicPr>
          <p:nvPr/>
        </p:nvPicPr>
        <p:blipFill>
          <a:blip r:embed="rId3"/>
          <a:srcRect/>
          <a:stretch>
            <a:fillRect/>
          </a:stretch>
        </p:blipFill>
        <p:spPr bwMode="auto">
          <a:xfrm>
            <a:off x="2144221" y="1417638"/>
            <a:ext cx="5365155" cy="4499941"/>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Troubleshooting Tips- RM </a:t>
            </a:r>
            <a:r>
              <a:rPr lang="en-US" sz="3200" b="1" dirty="0" err="1" smtClean="0"/>
              <a:t>Classboard</a:t>
            </a:r>
            <a:endParaRPr lang="en-US" sz="3200"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812306"/>
          </a:xfrm>
        </p:spPr>
        <p:txBody>
          <a:bodyPr/>
          <a:lstStyle/>
          <a:p>
            <a:pPr marL="342900" lvl="1" indent="-342900">
              <a:buNone/>
            </a:pPr>
            <a:r>
              <a:rPr lang="en-US" sz="2600" b="1" dirty="0" smtClean="0"/>
              <a:t>-Unplug the board from the wall to restart the board to </a:t>
            </a:r>
          </a:p>
          <a:p>
            <a:pPr marL="342900" lvl="1" indent="-342900">
              <a:buNone/>
            </a:pPr>
            <a:r>
              <a:rPr lang="en-US" sz="2600" b="1" dirty="0" smtClean="0"/>
              <a:t>reboot if you cannot connect.</a:t>
            </a:r>
          </a:p>
          <a:p>
            <a:pPr>
              <a:buNone/>
            </a:pPr>
            <a:endParaRPr lang="en-US" dirty="0"/>
          </a:p>
        </p:txBody>
      </p:sp>
      <p:pic>
        <p:nvPicPr>
          <p:cNvPr id="8" name="Picture 3"/>
          <p:cNvPicPr>
            <a:picLocks noChangeAspect="1" noChangeArrowheads="1"/>
          </p:cNvPicPr>
          <p:nvPr/>
        </p:nvPicPr>
        <p:blipFill>
          <a:blip r:embed="rId3"/>
          <a:srcRect/>
          <a:stretch>
            <a:fillRect/>
          </a:stretch>
        </p:blipFill>
        <p:spPr bwMode="auto">
          <a:xfrm>
            <a:off x="2333671" y="2562041"/>
            <a:ext cx="4067130" cy="366790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Troubleshooting Tips- RM </a:t>
            </a:r>
            <a:r>
              <a:rPr lang="en-US" sz="3200" b="1" dirty="0" err="1" smtClean="0"/>
              <a:t>Classboard</a:t>
            </a:r>
            <a:endParaRPr lang="en-US" sz="3200"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812306"/>
          </a:xfrm>
        </p:spPr>
        <p:txBody>
          <a:bodyPr/>
          <a:lstStyle/>
          <a:p>
            <a:pPr>
              <a:buNone/>
            </a:pPr>
            <a:r>
              <a:rPr lang="en-US" sz="2600" b="1" dirty="0" smtClean="0">
                <a:latin typeface="+mj-lt"/>
              </a:rPr>
              <a:t>-Confirm that the </a:t>
            </a:r>
            <a:r>
              <a:rPr lang="en-US" sz="2600" b="1" dirty="0" err="1" smtClean="0">
                <a:latin typeface="+mj-lt"/>
              </a:rPr>
              <a:t>Bluetooths</a:t>
            </a:r>
            <a:r>
              <a:rPr lang="en-US" sz="2600" b="1" dirty="0" smtClean="0">
                <a:latin typeface="+mj-lt"/>
              </a:rPr>
              <a:t> on the whiteboard and in the </a:t>
            </a:r>
          </a:p>
          <a:p>
            <a:pPr>
              <a:buNone/>
            </a:pPr>
            <a:r>
              <a:rPr lang="en-US" sz="2600" b="1" dirty="0" smtClean="0">
                <a:latin typeface="+mj-lt"/>
              </a:rPr>
              <a:t>teacher laptop have blinking green lights:</a:t>
            </a:r>
          </a:p>
          <a:p>
            <a:pPr>
              <a:buNone/>
            </a:pPr>
            <a:endParaRPr lang="en-US" dirty="0" smtClean="0"/>
          </a:p>
          <a:p>
            <a:pPr>
              <a:buNone/>
            </a:pPr>
            <a:endParaRPr lang="en-US" dirty="0"/>
          </a:p>
        </p:txBody>
      </p:sp>
      <p:pic>
        <p:nvPicPr>
          <p:cNvPr id="8" name="Picture 2" descr="image001"/>
          <p:cNvPicPr>
            <a:picLocks noChangeAspect="1" noChangeArrowheads="1"/>
          </p:cNvPicPr>
          <p:nvPr/>
        </p:nvPicPr>
        <p:blipFill>
          <a:blip r:embed="rId3"/>
          <a:srcRect/>
          <a:stretch>
            <a:fillRect/>
          </a:stretch>
        </p:blipFill>
        <p:spPr bwMode="auto">
          <a:xfrm>
            <a:off x="1419225" y="3190875"/>
            <a:ext cx="3228975" cy="1457325"/>
          </a:xfrm>
          <a:prstGeom prst="rect">
            <a:avLst/>
          </a:prstGeom>
          <a:noFill/>
          <a:ln w="9525">
            <a:noFill/>
            <a:miter lim="800000"/>
            <a:headEnd/>
            <a:tailEnd/>
          </a:ln>
        </p:spPr>
      </p:pic>
      <p:pic>
        <p:nvPicPr>
          <p:cNvPr id="9" name="Picture 3"/>
          <p:cNvPicPr>
            <a:picLocks noChangeAspect="1" noChangeArrowheads="1"/>
          </p:cNvPicPr>
          <p:nvPr/>
        </p:nvPicPr>
        <p:blipFill>
          <a:blip r:embed="rId4"/>
          <a:srcRect/>
          <a:stretch>
            <a:fillRect/>
          </a:stretch>
        </p:blipFill>
        <p:spPr bwMode="auto">
          <a:xfrm>
            <a:off x="5304374" y="3190875"/>
            <a:ext cx="2820469" cy="1753466"/>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7" y="274638"/>
            <a:ext cx="8229600" cy="1143000"/>
          </a:xfrm>
        </p:spPr>
        <p:txBody>
          <a:bodyPr/>
          <a:lstStyle/>
          <a:p>
            <a:r>
              <a:rPr lang="en-US" b="1" dirty="0" smtClean="0"/>
              <a:t>    Troubleshooting Tips- RM </a:t>
            </a:r>
            <a:r>
              <a:rPr lang="en-US" b="1" dirty="0" err="1" smtClean="0"/>
              <a:t>Classboard</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Text Placeholder 5"/>
          <p:cNvSpPr>
            <a:spLocks noGrp="1"/>
          </p:cNvSpPr>
          <p:nvPr>
            <p:ph type="body" sz="quarter" idx="16"/>
          </p:nvPr>
        </p:nvSpPr>
        <p:spPr>
          <a:xfrm>
            <a:off x="457200" y="1555171"/>
            <a:ext cx="8229600" cy="45719"/>
          </a:xfrm>
        </p:spPr>
        <p:txBody>
          <a:bodyPr>
            <a:normAutofit fontScale="25000" lnSpcReduction="20000"/>
          </a:bodyPr>
          <a:lstStyle/>
          <a:p>
            <a:pPr>
              <a:buNone/>
            </a:pPr>
            <a:endParaRPr lang="en-US" dirty="0"/>
          </a:p>
        </p:txBody>
      </p:sp>
      <p:sp>
        <p:nvSpPr>
          <p:cNvPr id="7" name="Text Placeholder 6"/>
          <p:cNvSpPr>
            <a:spLocks noGrp="1"/>
          </p:cNvSpPr>
          <p:nvPr>
            <p:ph type="body" sz="quarter" idx="17"/>
          </p:nvPr>
        </p:nvSpPr>
        <p:spPr>
          <a:xfrm>
            <a:off x="448816" y="1417638"/>
            <a:ext cx="8229600" cy="4629054"/>
          </a:xfrm>
        </p:spPr>
        <p:txBody>
          <a:bodyPr>
            <a:noAutofit/>
          </a:bodyPr>
          <a:lstStyle/>
          <a:p>
            <a:pPr lvl="1">
              <a:buNone/>
            </a:pPr>
            <a:r>
              <a:rPr lang="en-US" sz="2600" b="1" dirty="0" smtClean="0">
                <a:latin typeface="+mj-lt"/>
              </a:rPr>
              <a:t>-Can not connect to your Bluetooth? Make sure your</a:t>
            </a:r>
          </a:p>
          <a:p>
            <a:pPr lvl="1">
              <a:buNone/>
            </a:pPr>
            <a:r>
              <a:rPr lang="en-US" sz="2600" b="1" dirty="0" smtClean="0">
                <a:latin typeface="+mj-lt"/>
              </a:rPr>
              <a:t>Bluetooth is discoverable.</a:t>
            </a:r>
          </a:p>
          <a:p>
            <a:pPr lvl="1"/>
            <a:endParaRPr lang="en-US" sz="2600" b="1" dirty="0" smtClean="0">
              <a:latin typeface="+mj-lt"/>
            </a:endParaRPr>
          </a:p>
          <a:p>
            <a:pPr lvl="1">
              <a:buNone/>
            </a:pPr>
            <a:endParaRPr lang="en-US" sz="2600" b="1" dirty="0" smtClean="0">
              <a:latin typeface="+mj-lt"/>
            </a:endParaRPr>
          </a:p>
          <a:p>
            <a:pPr lvl="1">
              <a:buNone/>
            </a:pPr>
            <a:r>
              <a:rPr lang="en-US" sz="2600" b="1" dirty="0" smtClean="0">
                <a:latin typeface="+mj-lt"/>
              </a:rPr>
              <a:t>Under control</a:t>
            </a:r>
          </a:p>
          <a:p>
            <a:pPr lvl="1">
              <a:buNone/>
            </a:pPr>
            <a:r>
              <a:rPr lang="en-US" sz="2600" b="1" dirty="0" smtClean="0">
                <a:latin typeface="+mj-lt"/>
              </a:rPr>
              <a:t>panel and then </a:t>
            </a:r>
          </a:p>
          <a:p>
            <a:pPr lvl="1">
              <a:buNone/>
            </a:pPr>
            <a:r>
              <a:rPr lang="en-US" sz="2600" b="1" dirty="0" smtClean="0">
                <a:latin typeface="+mj-lt"/>
              </a:rPr>
              <a:t>select Bluetooth and</a:t>
            </a:r>
          </a:p>
          <a:p>
            <a:pPr lvl="1">
              <a:buNone/>
            </a:pPr>
            <a:r>
              <a:rPr lang="en-US" sz="2600" b="1" dirty="0" smtClean="0">
                <a:latin typeface="+mj-lt"/>
              </a:rPr>
              <a:t>choose the “options”</a:t>
            </a:r>
          </a:p>
          <a:p>
            <a:pPr lvl="1">
              <a:buNone/>
            </a:pPr>
            <a:r>
              <a:rPr lang="en-US" sz="2600" b="1" dirty="0" smtClean="0">
                <a:latin typeface="+mj-lt"/>
              </a:rPr>
              <a:t>tab.</a:t>
            </a:r>
          </a:p>
          <a:p>
            <a:pPr lvl="1"/>
            <a:endParaRPr lang="en-US" sz="2600" b="1" dirty="0" smtClean="0">
              <a:latin typeface="+mj-lt"/>
            </a:endParaRPr>
          </a:p>
          <a:p>
            <a:pPr lvl="1"/>
            <a:endParaRPr lang="en-US" sz="2600" b="1" dirty="0" smtClean="0">
              <a:latin typeface="+mj-lt"/>
            </a:endParaRPr>
          </a:p>
          <a:p>
            <a:pPr lvl="1"/>
            <a:endParaRPr lang="en-US" sz="2600" b="1" dirty="0" smtClean="0">
              <a:latin typeface="+mj-lt"/>
            </a:endParaRPr>
          </a:p>
          <a:p>
            <a:pPr lvl="1"/>
            <a:endParaRPr lang="en-US" sz="2600" b="1" dirty="0" smtClean="0">
              <a:latin typeface="+mj-lt"/>
            </a:endParaRPr>
          </a:p>
          <a:p>
            <a:pPr lvl="1"/>
            <a:endParaRPr lang="en-US" sz="2600" b="1" dirty="0" smtClean="0">
              <a:latin typeface="+mj-lt"/>
            </a:endParaRPr>
          </a:p>
          <a:p>
            <a:pPr lvl="1"/>
            <a:r>
              <a:rPr lang="en-US" sz="2600" b="1" dirty="0" smtClean="0">
                <a:latin typeface="+mj-lt"/>
              </a:rPr>
              <a:t>Remember “Show Board”? The on/off switch to write.</a:t>
            </a:r>
          </a:p>
          <a:p>
            <a:pPr lvl="1"/>
            <a:r>
              <a:rPr lang="en-US" sz="2600" b="1" dirty="0" smtClean="0">
                <a:latin typeface="+mj-lt"/>
              </a:rPr>
              <a:t>If you are writing or trying to open something and the board will not recognize it, re-calibrate. </a:t>
            </a:r>
          </a:p>
          <a:p>
            <a:pPr lvl="1"/>
            <a:endParaRPr lang="en-US" sz="2600" b="1" dirty="0" smtClean="0">
              <a:latin typeface="+mj-lt"/>
            </a:endParaRPr>
          </a:p>
        </p:txBody>
      </p:sp>
      <p:pic>
        <p:nvPicPr>
          <p:cNvPr id="8" name="Picture 2"/>
          <p:cNvPicPr>
            <a:picLocks noChangeAspect="1" noChangeArrowheads="1"/>
          </p:cNvPicPr>
          <p:nvPr/>
        </p:nvPicPr>
        <p:blipFill>
          <a:blip r:embed="rId3"/>
          <a:srcRect/>
          <a:stretch>
            <a:fillRect/>
          </a:stretch>
        </p:blipFill>
        <p:spPr bwMode="auto">
          <a:xfrm>
            <a:off x="4227412" y="2554938"/>
            <a:ext cx="2763983" cy="34917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4" y="274638"/>
            <a:ext cx="8678416" cy="1143000"/>
          </a:xfrm>
        </p:spPr>
        <p:txBody>
          <a:bodyPr/>
          <a:lstStyle/>
          <a:p>
            <a:r>
              <a:rPr lang="en-US" sz="3200" b="1" dirty="0" smtClean="0"/>
              <a:t>  Troubleshooting Tips- RM </a:t>
            </a:r>
            <a:r>
              <a:rPr lang="en-US" sz="3200" b="1" dirty="0" err="1" smtClean="0"/>
              <a:t>Classboard</a:t>
            </a:r>
            <a:endParaRPr lang="en-US" sz="3200"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8" name="Rectangle 7"/>
          <p:cNvSpPr/>
          <p:nvPr/>
        </p:nvSpPr>
        <p:spPr>
          <a:xfrm>
            <a:off x="8384" y="1141158"/>
            <a:ext cx="8678416" cy="892552"/>
          </a:xfrm>
          <a:prstGeom prst="rect">
            <a:avLst/>
          </a:prstGeom>
        </p:spPr>
        <p:txBody>
          <a:bodyPr wrap="square">
            <a:spAutoFit/>
          </a:bodyPr>
          <a:lstStyle/>
          <a:p>
            <a:pPr lvl="1"/>
            <a:endParaRPr lang="en-US" sz="2600" b="1" dirty="0" smtClean="0"/>
          </a:p>
          <a:p>
            <a:pPr lvl="1"/>
            <a:r>
              <a:rPr lang="en-US" sz="2600" b="1" dirty="0" smtClean="0"/>
              <a:t>-Make sure “fixed projection” is not selected or enabled.</a:t>
            </a:r>
          </a:p>
        </p:txBody>
      </p:sp>
      <p:pic>
        <p:nvPicPr>
          <p:cNvPr id="9" name="Picture 4"/>
          <p:cNvPicPr>
            <a:picLocks noChangeAspect="1" noChangeArrowheads="1"/>
          </p:cNvPicPr>
          <p:nvPr/>
        </p:nvPicPr>
        <p:blipFill>
          <a:blip r:embed="rId3"/>
          <a:srcRect/>
          <a:stretch>
            <a:fillRect/>
          </a:stretch>
        </p:blipFill>
        <p:spPr bwMode="auto">
          <a:xfrm>
            <a:off x="2144221" y="2033710"/>
            <a:ext cx="5777345" cy="42104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Troubleshooting Tips- RM </a:t>
            </a:r>
            <a:r>
              <a:rPr lang="en-US" sz="3200" b="1" dirty="0" err="1" smtClean="0"/>
              <a:t>Classboard</a:t>
            </a:r>
            <a:endParaRPr lang="en-US" sz="32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196234"/>
          </a:xfrm>
        </p:spPr>
        <p:txBody>
          <a:bodyPr/>
          <a:lstStyle/>
          <a:p>
            <a:pPr marL="342900" lvl="1" indent="-342900">
              <a:buNone/>
            </a:pPr>
            <a:r>
              <a:rPr lang="en-US" sz="2600" b="1" dirty="0" smtClean="0"/>
              <a:t>-Go to “Configure the </a:t>
            </a:r>
            <a:r>
              <a:rPr lang="en-US" sz="2600" b="1" dirty="0" err="1" smtClean="0"/>
              <a:t>Polyvision</a:t>
            </a:r>
            <a:r>
              <a:rPr lang="en-US" sz="2600" b="1" dirty="0" smtClean="0"/>
              <a:t> driver”- check to see if </a:t>
            </a:r>
          </a:p>
          <a:p>
            <a:pPr marL="342900" lvl="1" indent="-342900">
              <a:buNone/>
            </a:pPr>
            <a:r>
              <a:rPr lang="en-US" sz="2600" b="1" dirty="0" smtClean="0"/>
              <a:t>the board is connected under the hardware tab. </a:t>
            </a:r>
          </a:p>
          <a:p>
            <a:endParaRPr lang="en-US" dirty="0"/>
          </a:p>
        </p:txBody>
      </p:sp>
      <p:pic>
        <p:nvPicPr>
          <p:cNvPr id="8" name="Picture 3"/>
          <p:cNvPicPr>
            <a:picLocks noChangeAspect="1" noChangeArrowheads="1"/>
          </p:cNvPicPr>
          <p:nvPr/>
        </p:nvPicPr>
        <p:blipFill>
          <a:blip r:embed="rId3"/>
          <a:srcRect/>
          <a:stretch>
            <a:fillRect/>
          </a:stretch>
        </p:blipFill>
        <p:spPr bwMode="auto">
          <a:xfrm>
            <a:off x="1994178" y="2722419"/>
            <a:ext cx="4947496" cy="36339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lstStyle/>
          <a:p>
            <a:r>
              <a:rPr lang="en-US" sz="3600" b="1" dirty="0" smtClean="0"/>
              <a:t>Troubleshooting Tips- RM </a:t>
            </a:r>
            <a:r>
              <a:rPr lang="en-US" sz="3600" b="1" dirty="0" err="1" smtClean="0"/>
              <a:t>Classboard</a:t>
            </a:r>
            <a:endParaRPr lang="en-US"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228600" y="1417638"/>
            <a:ext cx="8458200" cy="4812306"/>
          </a:xfrm>
        </p:spPr>
        <p:txBody>
          <a:bodyPr>
            <a:normAutofit/>
          </a:bodyPr>
          <a:lstStyle/>
          <a:p>
            <a:pPr>
              <a:buNone/>
            </a:pPr>
            <a:r>
              <a:rPr lang="en-US" sz="2800" b="1" dirty="0" smtClean="0"/>
              <a:t>-Remember to use the “Show Board” function to turn</a:t>
            </a:r>
          </a:p>
          <a:p>
            <a:pPr>
              <a:buNone/>
            </a:pPr>
            <a:r>
              <a:rPr lang="en-US" sz="2800" b="1" dirty="0" smtClean="0"/>
              <a:t>on and off the whiteboard tools:</a:t>
            </a:r>
          </a:p>
          <a:p>
            <a:pPr>
              <a:buNone/>
            </a:pPr>
            <a:endParaRPr lang="en-US" sz="2800" b="1" dirty="0" smtClean="0"/>
          </a:p>
          <a:p>
            <a:pPr>
              <a:buNone/>
            </a:pPr>
            <a:endParaRPr lang="en-US" sz="2800" b="1" dirty="0" smtClean="0"/>
          </a:p>
          <a:p>
            <a:pPr>
              <a:buNone/>
            </a:pPr>
            <a:r>
              <a:rPr lang="en-US" sz="2800" b="1" dirty="0" smtClean="0"/>
              <a:t>-Remember to us the “Tools” button when you want to</a:t>
            </a:r>
          </a:p>
          <a:p>
            <a:pPr>
              <a:buNone/>
            </a:pPr>
            <a:r>
              <a:rPr lang="en-US" sz="2800" b="1" dirty="0" smtClean="0"/>
              <a:t>write on the whiteboard:</a:t>
            </a:r>
          </a:p>
          <a:p>
            <a:pPr>
              <a:buNone/>
            </a:pPr>
            <a:endParaRPr lang="en-US" sz="2800" b="1" dirty="0"/>
          </a:p>
        </p:txBody>
      </p:sp>
      <p:pic>
        <p:nvPicPr>
          <p:cNvPr id="4098" name="Picture 2"/>
          <p:cNvPicPr>
            <a:picLocks noChangeAspect="1" noChangeArrowheads="1"/>
          </p:cNvPicPr>
          <p:nvPr/>
        </p:nvPicPr>
        <p:blipFill>
          <a:blip r:embed="rId3"/>
          <a:srcRect/>
          <a:stretch>
            <a:fillRect/>
          </a:stretch>
        </p:blipFill>
        <p:spPr bwMode="auto">
          <a:xfrm>
            <a:off x="1704108" y="4989387"/>
            <a:ext cx="6751725" cy="787959"/>
          </a:xfrm>
          <a:prstGeom prst="rect">
            <a:avLst/>
          </a:prstGeom>
          <a:noFill/>
          <a:ln w="9525">
            <a:noFill/>
            <a:miter lim="800000"/>
            <a:headEnd/>
            <a:tailEnd/>
          </a:ln>
        </p:spPr>
      </p:pic>
      <p:pic>
        <p:nvPicPr>
          <p:cNvPr id="4099" name="Picture 3"/>
          <p:cNvPicPr>
            <a:picLocks noChangeAspect="1" noChangeArrowheads="1"/>
          </p:cNvPicPr>
          <p:nvPr/>
        </p:nvPicPr>
        <p:blipFill>
          <a:blip r:embed="rId4"/>
          <a:srcRect/>
          <a:stretch>
            <a:fillRect/>
          </a:stretch>
        </p:blipFill>
        <p:spPr bwMode="auto">
          <a:xfrm>
            <a:off x="4338638" y="2758353"/>
            <a:ext cx="661720" cy="6347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15400" cy="1143000"/>
          </a:xfrm>
        </p:spPr>
        <p:txBody>
          <a:bodyPr/>
          <a:lstStyle/>
          <a:p>
            <a:r>
              <a:rPr lang="en-US" sz="2800" b="1" dirty="0" smtClean="0"/>
              <a:t>Who do I call for problems with my whiteboard?</a:t>
            </a:r>
            <a:endParaRPr lang="en-US" sz="28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1216" cy="5440362"/>
          </a:xfrm>
        </p:spPr>
        <p:txBody>
          <a:bodyPr>
            <a:noAutofit/>
          </a:bodyPr>
          <a:lstStyle/>
          <a:p>
            <a:pPr algn="ctr">
              <a:buNone/>
            </a:pPr>
            <a:r>
              <a:rPr lang="en-US" sz="2800" b="1" dirty="0" err="1" smtClean="0"/>
              <a:t>Polyvision</a:t>
            </a:r>
            <a:r>
              <a:rPr lang="en-US" sz="2800" b="1" dirty="0" smtClean="0"/>
              <a:t> Technical Support</a:t>
            </a:r>
          </a:p>
          <a:p>
            <a:pPr algn="ctr">
              <a:buNone/>
            </a:pPr>
            <a:r>
              <a:rPr lang="en-US" sz="2400" b="1" dirty="0" smtClean="0"/>
              <a:t>24 hour technical support</a:t>
            </a:r>
          </a:p>
          <a:p>
            <a:pPr algn="ctr">
              <a:buNone/>
            </a:pPr>
            <a:r>
              <a:rPr lang="en-US" sz="2400" b="1" dirty="0" smtClean="0"/>
              <a:t>800-620-7659 and choose option #1</a:t>
            </a:r>
          </a:p>
          <a:p>
            <a:pPr>
              <a:buNone/>
            </a:pPr>
            <a:endParaRPr lang="en-US" sz="2400" b="1" dirty="0" smtClean="0"/>
          </a:p>
          <a:p>
            <a:pPr>
              <a:buNone/>
            </a:pPr>
            <a:r>
              <a:rPr lang="en-US" sz="2400" b="1" dirty="0" err="1" smtClean="0"/>
              <a:t>Polyvision</a:t>
            </a:r>
            <a:r>
              <a:rPr lang="en-US" sz="2400" b="1" dirty="0" smtClean="0"/>
              <a:t> will walk through some simple troubleshooting.</a:t>
            </a:r>
          </a:p>
          <a:p>
            <a:pPr>
              <a:buNone/>
            </a:pPr>
            <a:r>
              <a:rPr lang="en-US" sz="2400" b="1" dirty="0" smtClean="0"/>
              <a:t>If you still do not resolve, </a:t>
            </a:r>
            <a:r>
              <a:rPr lang="en-US" sz="2400" b="1" dirty="0" err="1" smtClean="0"/>
              <a:t>Polyvision</a:t>
            </a:r>
            <a:r>
              <a:rPr lang="en-US" sz="2400" b="1" dirty="0" smtClean="0"/>
              <a:t> will ask you to join a</a:t>
            </a:r>
          </a:p>
          <a:p>
            <a:pPr>
              <a:buNone/>
            </a:pPr>
            <a:r>
              <a:rPr lang="en-US" sz="2400" b="1" dirty="0" smtClean="0"/>
              <a:t>WebEx so that they can look inside your computer to confirm</a:t>
            </a:r>
          </a:p>
          <a:p>
            <a:pPr>
              <a:buNone/>
            </a:pPr>
            <a:r>
              <a:rPr lang="en-US" sz="2400" b="1" dirty="0" smtClean="0"/>
              <a:t>the driver/Bluetooth are working properly.</a:t>
            </a:r>
          </a:p>
          <a:p>
            <a:pPr>
              <a:buNone/>
            </a:pPr>
            <a:endParaRPr lang="en-US" sz="2400" b="1" dirty="0" smtClean="0"/>
          </a:p>
          <a:p>
            <a:pPr>
              <a:buNone/>
            </a:pPr>
            <a:r>
              <a:rPr lang="en-US" sz="2400" b="1" dirty="0" smtClean="0"/>
              <a:t>Before you call, please make sure you have Internet access and</a:t>
            </a:r>
          </a:p>
          <a:p>
            <a:pPr>
              <a:buNone/>
            </a:pPr>
            <a:r>
              <a:rPr lang="en-US" sz="2400" b="1" dirty="0" smtClean="0"/>
              <a:t>“administrative rights” access for your computer. </a:t>
            </a:r>
          </a:p>
          <a:p>
            <a:pPr>
              <a:buNone/>
            </a:pPr>
            <a:endParaRPr lang="en-US" sz="2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lstStyle/>
          <a:p>
            <a:r>
              <a:rPr lang="en-US" sz="2400" b="1" dirty="0" smtClean="0"/>
              <a:t>  W</a:t>
            </a:r>
            <a:r>
              <a:rPr lang="en-US" sz="2800" b="1" dirty="0" smtClean="0"/>
              <a:t>ho do I call for problems with my whiteboard?</a:t>
            </a:r>
            <a:endParaRPr lang="en-US" sz="2800"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10328564" cy="4812306"/>
          </a:xfrm>
        </p:spPr>
        <p:txBody>
          <a:bodyPr>
            <a:normAutofit fontScale="92500" lnSpcReduction="10000"/>
          </a:bodyPr>
          <a:lstStyle/>
          <a:p>
            <a:pPr>
              <a:buNone/>
            </a:pPr>
            <a:r>
              <a:rPr lang="en-US" sz="2800" b="1" dirty="0" smtClean="0"/>
              <a:t>Still not able to get your whiteboard working after</a:t>
            </a:r>
          </a:p>
          <a:p>
            <a:pPr>
              <a:buNone/>
            </a:pPr>
            <a:r>
              <a:rPr lang="en-US" sz="2800" b="1" dirty="0" smtClean="0"/>
              <a:t>speaking with </a:t>
            </a:r>
            <a:r>
              <a:rPr lang="en-US" sz="2800" b="1" dirty="0" err="1" smtClean="0"/>
              <a:t>Polyvision</a:t>
            </a:r>
            <a:r>
              <a:rPr lang="en-US" sz="2800" b="1" dirty="0" smtClean="0"/>
              <a:t>?</a:t>
            </a:r>
          </a:p>
          <a:p>
            <a:pPr>
              <a:buNone/>
            </a:pPr>
            <a:endParaRPr lang="en-US" sz="2800" b="1" dirty="0" smtClean="0"/>
          </a:p>
          <a:p>
            <a:pPr>
              <a:buNone/>
            </a:pPr>
            <a:r>
              <a:rPr lang="en-US" sz="2800" b="1" dirty="0" smtClean="0"/>
              <a:t>Call any of the three numbers listed below for assistance:</a:t>
            </a:r>
          </a:p>
          <a:p>
            <a:pPr>
              <a:buNone/>
            </a:pPr>
            <a:endParaRPr lang="en-US" sz="2800" b="1" dirty="0" smtClean="0"/>
          </a:p>
          <a:p>
            <a:pPr>
              <a:buNone/>
            </a:pPr>
            <a:r>
              <a:rPr lang="en-US" sz="2800" b="1" dirty="0" smtClean="0"/>
              <a:t>1</a:t>
            </a:r>
            <a:r>
              <a:rPr lang="en-US" sz="2800" b="1" baseline="30000" dirty="0" smtClean="0"/>
              <a:t>st</a:t>
            </a:r>
            <a:r>
              <a:rPr lang="en-US" sz="2800" b="1" dirty="0" smtClean="0"/>
              <a:t> Line of support-</a:t>
            </a:r>
          </a:p>
          <a:p>
            <a:pPr>
              <a:buNone/>
            </a:pPr>
            <a:r>
              <a:rPr lang="en-US" sz="2800" b="1" dirty="0" smtClean="0"/>
              <a:t>RM Education Customer Support- 866-728-6758</a:t>
            </a:r>
          </a:p>
          <a:p>
            <a:pPr>
              <a:buNone/>
            </a:pPr>
            <a:endParaRPr lang="en-US" sz="2800" b="1" dirty="0" smtClean="0"/>
          </a:p>
          <a:p>
            <a:pPr>
              <a:buNone/>
            </a:pPr>
            <a:r>
              <a:rPr lang="en-US" sz="2800" b="1" dirty="0" smtClean="0"/>
              <a:t>Danielle Grossman-Wolf- 904-451-8503</a:t>
            </a:r>
          </a:p>
          <a:p>
            <a:pPr>
              <a:buNone/>
            </a:pPr>
            <a:endParaRPr lang="en-US" sz="2800" b="1" dirty="0" smtClean="0"/>
          </a:p>
          <a:p>
            <a:pPr>
              <a:buNone/>
            </a:pPr>
            <a:r>
              <a:rPr lang="en-US" sz="2800" b="1" dirty="0" smtClean="0"/>
              <a:t>Jessica Coppage- 903-383-8861</a:t>
            </a:r>
          </a:p>
          <a:p>
            <a:pPr>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200" b="1" dirty="0" smtClean="0">
                <a:latin typeface="Calibri" charset="0"/>
                <a:ea typeface="Calibri" charset="0"/>
                <a:cs typeface="Calibri" charset="0"/>
              </a:rPr>
              <a:t>Today’s Agenda</a:t>
            </a:r>
          </a:p>
        </p:txBody>
      </p:sp>
      <p:sp>
        <p:nvSpPr>
          <p:cNvPr id="7172" name="Text Placeholder 3"/>
          <p:cNvSpPr>
            <a:spLocks noGrp="1"/>
          </p:cNvSpPr>
          <p:nvPr>
            <p:ph type="body" sz="quarter" idx="14"/>
          </p:nvPr>
        </p:nvSpPr>
        <p:spPr bwMode="auto">
          <a:xfrm flipV="1">
            <a:off x="5303838" y="6753225"/>
            <a:ext cx="1687512" cy="45719"/>
          </a:xfrm>
          <a:noFill/>
          <a:ln>
            <a:miter lim="800000"/>
            <a:headEnd/>
            <a:tailEnd/>
          </a:ln>
        </p:spPr>
        <p:txBody>
          <a:bodyPr vert="horz" wrap="square" lIns="91440" tIns="45720" rIns="91440" bIns="45720" numCol="1" anchor="t" anchorCtr="0" compatLnSpc="1">
            <a:prstTxWarp prst="textNoShape">
              <a:avLst/>
            </a:prstTxWarp>
            <a:normAutofit fontScale="25000" lnSpcReduction="20000"/>
          </a:bodyPr>
          <a:lstStyle/>
          <a:p>
            <a:pPr marL="0" indent="0" eaLnBrk="1" hangingPunct="1"/>
            <a:endParaRPr lang="en-US" dirty="0" smtClean="0">
              <a:latin typeface="Calibri" charset="0"/>
            </a:endParaRPr>
          </a:p>
        </p:txBody>
      </p:sp>
      <p:sp>
        <p:nvSpPr>
          <p:cNvPr id="7174" name="Content Placeholder 2"/>
          <p:cNvSpPr>
            <a:spLocks/>
          </p:cNvSpPr>
          <p:nvPr/>
        </p:nvSpPr>
        <p:spPr bwMode="auto">
          <a:xfrm>
            <a:off x="457200" y="1417638"/>
            <a:ext cx="12427527" cy="4525963"/>
          </a:xfrm>
          <a:prstGeom prst="rect">
            <a:avLst/>
          </a:prstGeom>
          <a:noFill/>
          <a:ln w="9525">
            <a:noFill/>
            <a:miter lim="800000"/>
            <a:headEnd/>
            <a:tailEnd/>
          </a:ln>
        </p:spPr>
        <p:txBody>
          <a:bodyPr>
            <a:prstTxWarp prst="textNoShape">
              <a:avLst/>
            </a:prstTxWarp>
          </a:bodyPr>
          <a:lstStyle/>
          <a:p>
            <a:pPr marL="342900" indent="-342900" defTabSz="914400">
              <a:spcBef>
                <a:spcPct val="20000"/>
              </a:spcBef>
              <a:buFont typeface="Arial" charset="0"/>
              <a:buNone/>
            </a:pPr>
            <a:r>
              <a:rPr lang="en-US" sz="3000" b="1" dirty="0" smtClean="0">
                <a:latin typeface="+mj-lt"/>
              </a:rPr>
              <a:t>-RM Education’s new image</a:t>
            </a:r>
          </a:p>
          <a:p>
            <a:pPr marL="342900" indent="-342900" defTabSz="914400">
              <a:spcBef>
                <a:spcPct val="20000"/>
              </a:spcBef>
              <a:buFont typeface="Arial" charset="0"/>
              <a:buNone/>
            </a:pPr>
            <a:r>
              <a:rPr lang="en-US" sz="3000" b="1" dirty="0" smtClean="0">
                <a:latin typeface="+mj-lt"/>
              </a:rPr>
              <a:t>-Troubleshooting the “Demonstration Classroom”</a:t>
            </a:r>
          </a:p>
          <a:p>
            <a:pPr marL="342900" indent="-342900" defTabSz="914400">
              <a:spcBef>
                <a:spcPct val="20000"/>
              </a:spcBef>
              <a:buFont typeface="Arial" charset="0"/>
              <a:buNone/>
            </a:pPr>
            <a:r>
              <a:rPr lang="en-US" sz="3000" b="1" dirty="0" smtClean="0">
                <a:latin typeface="+mj-lt"/>
              </a:rPr>
              <a:t>-Who do I contact when I need help?</a:t>
            </a:r>
          </a:p>
          <a:p>
            <a:pPr marL="342900" indent="-342900" defTabSz="914400">
              <a:spcBef>
                <a:spcPct val="20000"/>
              </a:spcBef>
              <a:buFont typeface="Arial" charset="0"/>
              <a:buNone/>
            </a:pPr>
            <a:r>
              <a:rPr lang="en-US" sz="3000" b="1" dirty="0" smtClean="0">
                <a:latin typeface="+mj-lt"/>
              </a:rPr>
              <a:t>-Samples lessons using technology integration </a:t>
            </a:r>
          </a:p>
          <a:p>
            <a:pPr marL="342900" indent="-342900" defTabSz="914400">
              <a:spcBef>
                <a:spcPct val="20000"/>
              </a:spcBef>
              <a:buFont typeface="Arial" charset="0"/>
              <a:buNone/>
            </a:pPr>
            <a:r>
              <a:rPr lang="en-US" sz="3000" b="1" dirty="0" smtClean="0">
                <a:latin typeface="+mj-lt"/>
              </a:rPr>
              <a:t>-RM </a:t>
            </a:r>
            <a:r>
              <a:rPr lang="en-US" sz="3000" b="1" dirty="0" err="1" smtClean="0">
                <a:latin typeface="+mj-lt"/>
              </a:rPr>
              <a:t>Easiteach</a:t>
            </a:r>
            <a:r>
              <a:rPr lang="en-US" sz="3000" b="1" dirty="0" smtClean="0">
                <a:latin typeface="+mj-lt"/>
              </a:rPr>
              <a:t> Next Generation (NG)</a:t>
            </a:r>
          </a:p>
          <a:p>
            <a:pPr marL="342900" indent="-342900" defTabSz="914400">
              <a:spcBef>
                <a:spcPct val="20000"/>
              </a:spcBef>
              <a:buFont typeface="Arial" charset="0"/>
              <a:buNone/>
            </a:pPr>
            <a:r>
              <a:rPr lang="en-US" sz="3000" b="1" dirty="0" smtClean="0">
                <a:latin typeface="+mj-lt"/>
              </a:rPr>
              <a:t>-How do I get RM </a:t>
            </a:r>
            <a:r>
              <a:rPr lang="en-US" sz="3000" b="1" dirty="0" err="1" smtClean="0">
                <a:latin typeface="+mj-lt"/>
              </a:rPr>
              <a:t>Easiteach</a:t>
            </a:r>
            <a:r>
              <a:rPr lang="en-US" sz="3000" b="1" dirty="0" smtClean="0">
                <a:latin typeface="+mj-lt"/>
              </a:rPr>
              <a:t> NG?</a:t>
            </a:r>
          </a:p>
          <a:p>
            <a:pPr marL="342900" indent="-342900" defTabSz="914400">
              <a:spcBef>
                <a:spcPct val="20000"/>
              </a:spcBef>
              <a:buFont typeface="Arial" charset="0"/>
              <a:buNone/>
            </a:pPr>
            <a:r>
              <a:rPr lang="en-US" sz="3000" b="1" dirty="0" smtClean="0">
                <a:latin typeface="+mj-lt"/>
              </a:rPr>
              <a:t>-RM Education new products for 2010-2011</a:t>
            </a:r>
            <a:endParaRPr lang="en-US" sz="3000" b="1" dirty="0">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Troubleshooting the Qomo </a:t>
            </a:r>
            <a:r>
              <a:rPr lang="en-US" b="1" dirty="0" err="1" smtClean="0"/>
              <a:t>PenPad</a:t>
            </a:r>
            <a:r>
              <a:rPr lang="en-US" b="1" dirty="0" smtClean="0"/>
              <a:t> </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pic>
        <p:nvPicPr>
          <p:cNvPr id="8" name="Picture 3"/>
          <p:cNvPicPr>
            <a:picLocks noChangeAspect="1" noChangeArrowheads="1"/>
          </p:cNvPicPr>
          <p:nvPr/>
        </p:nvPicPr>
        <p:blipFill>
          <a:blip r:embed="rId3"/>
          <a:srcRect/>
          <a:stretch>
            <a:fillRect/>
          </a:stretch>
        </p:blipFill>
        <p:spPr bwMode="auto">
          <a:xfrm>
            <a:off x="2414632" y="1891146"/>
            <a:ext cx="4576763" cy="38433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229600" cy="1143000"/>
          </a:xfrm>
        </p:spPr>
        <p:txBody>
          <a:bodyPr/>
          <a:lstStyle/>
          <a:p>
            <a:r>
              <a:rPr lang="en-US" b="1" dirty="0" smtClean="0"/>
              <a:t>Troubleshooting Tips- Qomo </a:t>
            </a:r>
            <a:r>
              <a:rPr lang="en-US" b="1" dirty="0" err="1" smtClean="0"/>
              <a:t>PenPad</a:t>
            </a:r>
            <a:r>
              <a:rPr lang="en-US" dirty="0" smtClean="0"/>
              <a:t>										</a:t>
            </a:r>
            <a:endParaRPr lang="en-US"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704109"/>
            <a:ext cx="8229600" cy="4196234"/>
          </a:xfrm>
        </p:spPr>
        <p:txBody>
          <a:bodyPr>
            <a:normAutofit fontScale="25000" lnSpcReduction="20000"/>
          </a:bodyPr>
          <a:lstStyle/>
          <a:p>
            <a:pPr lvl="1">
              <a:buNone/>
            </a:pPr>
            <a:r>
              <a:rPr lang="en-US" sz="10400" b="1" dirty="0" smtClean="0"/>
              <a:t>-Remember where pen batteries located.</a:t>
            </a:r>
          </a:p>
          <a:p>
            <a:pPr lvl="1">
              <a:buNone/>
            </a:pPr>
            <a:endParaRPr lang="en-US" sz="10400" b="1" dirty="0" smtClean="0"/>
          </a:p>
          <a:p>
            <a:pPr lvl="1">
              <a:buNone/>
            </a:pPr>
            <a:r>
              <a:rPr lang="en-US" sz="10400" b="1" dirty="0" smtClean="0"/>
              <a:t>-Confirm pad battery is the pad, on </a:t>
            </a:r>
          </a:p>
          <a:p>
            <a:pPr lvl="1">
              <a:buNone/>
            </a:pPr>
            <a:r>
              <a:rPr lang="en-US" sz="10400" b="1" dirty="0" smtClean="0"/>
              <a:t>the back side of the pad and gold contacts </a:t>
            </a:r>
          </a:p>
          <a:p>
            <a:pPr lvl="1">
              <a:buNone/>
            </a:pPr>
            <a:r>
              <a:rPr lang="en-US" sz="10400" b="1" dirty="0" smtClean="0"/>
              <a:t>are lined up on the batter an the pad.</a:t>
            </a:r>
          </a:p>
          <a:p>
            <a:pPr lvl="1">
              <a:buNone/>
            </a:pPr>
            <a:endParaRPr lang="en-US" sz="10400" b="1" dirty="0" smtClean="0"/>
          </a:p>
          <a:p>
            <a:pPr lvl="1">
              <a:buNone/>
            </a:pPr>
            <a:r>
              <a:rPr lang="en-US" sz="10400" b="1" dirty="0" smtClean="0"/>
              <a:t>-Look for wireless tree/torch appearing on pad to show</a:t>
            </a:r>
          </a:p>
          <a:p>
            <a:pPr lvl="1">
              <a:buNone/>
            </a:pPr>
            <a:r>
              <a:rPr lang="en-US" sz="10400" b="1" dirty="0" smtClean="0"/>
              <a:t>that you are connected to the computer.</a:t>
            </a:r>
          </a:p>
          <a:p>
            <a:pPr lvl="1">
              <a:buNone/>
            </a:pPr>
            <a:endParaRPr lang="en-US" sz="10400" b="1" dirty="0" smtClean="0"/>
          </a:p>
          <a:p>
            <a:pPr lvl="1">
              <a:buNone/>
            </a:pPr>
            <a:r>
              <a:rPr lang="en-US" sz="10400" b="1" dirty="0" smtClean="0"/>
              <a:t>-If you write and see wireless tree and pencil, but</a:t>
            </a:r>
          </a:p>
          <a:p>
            <a:pPr lvl="1">
              <a:buNone/>
            </a:pPr>
            <a:r>
              <a:rPr lang="en-US" sz="10400" b="1" dirty="0" smtClean="0"/>
              <a:t>nothing appears on the screen you may have a bad pen</a:t>
            </a:r>
          </a:p>
          <a:p>
            <a:pPr lvl="1">
              <a:buNone/>
            </a:pPr>
            <a:r>
              <a:rPr lang="en-US" sz="10400" b="1" dirty="0" smtClean="0"/>
              <a:t>battery.</a:t>
            </a:r>
          </a:p>
          <a:p>
            <a:pPr lvl="1"/>
            <a:endParaRPr lang="en-US" sz="3300" b="1" dirty="0" smtClean="0"/>
          </a:p>
          <a:p>
            <a:pPr lvl="1"/>
            <a:endParaRPr lang="en-US" dirty="0" smtClean="0"/>
          </a:p>
          <a:p>
            <a:pPr lvl="1"/>
            <a:endParaRPr lang="en-US" dirty="0" smtClean="0"/>
          </a:p>
          <a:p>
            <a:endParaRPr lang="en-US" dirty="0"/>
          </a:p>
        </p:txBody>
      </p:sp>
      <p:pic>
        <p:nvPicPr>
          <p:cNvPr id="8" name="Picture 22" descr="pen"/>
          <p:cNvPicPr>
            <a:picLocks noChangeAspect="1" noChangeArrowheads="1"/>
          </p:cNvPicPr>
          <p:nvPr/>
        </p:nvPicPr>
        <p:blipFill>
          <a:blip r:embed="rId3"/>
          <a:srcRect/>
          <a:stretch>
            <a:fillRect/>
          </a:stretch>
        </p:blipFill>
        <p:spPr bwMode="auto">
          <a:xfrm rot="4592489">
            <a:off x="7212684" y="1277973"/>
            <a:ext cx="593383" cy="18629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500" b="1" dirty="0" smtClean="0"/>
              <a:t>Who do I call for problems with my Qomo </a:t>
            </a:r>
            <a:r>
              <a:rPr lang="en-US" sz="2500" b="1" dirty="0" err="1" smtClean="0"/>
              <a:t>PenPad</a:t>
            </a:r>
            <a:r>
              <a:rPr lang="en-US" sz="2500" b="1" dirty="0" smtClean="0"/>
              <a:t>?</a:t>
            </a:r>
            <a:endParaRPr lang="en-US" sz="25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8" name="Rectangle 7"/>
          <p:cNvSpPr/>
          <p:nvPr/>
        </p:nvSpPr>
        <p:spPr>
          <a:xfrm>
            <a:off x="457200" y="1683327"/>
            <a:ext cx="8221216" cy="3108543"/>
          </a:xfrm>
          <a:prstGeom prst="rect">
            <a:avLst/>
          </a:prstGeom>
        </p:spPr>
        <p:txBody>
          <a:bodyPr wrap="square">
            <a:spAutoFit/>
          </a:bodyPr>
          <a:lstStyle/>
          <a:p>
            <a:pPr>
              <a:buNone/>
            </a:pPr>
            <a:r>
              <a:rPr lang="en-US" sz="2800" b="1" dirty="0" smtClean="0"/>
              <a:t>#1 line of defense- </a:t>
            </a:r>
          </a:p>
          <a:p>
            <a:pPr>
              <a:buNone/>
            </a:pPr>
            <a:r>
              <a:rPr lang="en-US" sz="2800" b="1" dirty="0" smtClean="0"/>
              <a:t>RM Education Customer Support- 866-728-6758 </a:t>
            </a:r>
          </a:p>
          <a:p>
            <a:pPr>
              <a:buNone/>
            </a:pPr>
            <a:endParaRPr lang="en-US" sz="2800" b="1" dirty="0" smtClean="0"/>
          </a:p>
          <a:p>
            <a:pPr>
              <a:buNone/>
            </a:pPr>
            <a:r>
              <a:rPr lang="en-US" sz="2800" b="1" dirty="0" smtClean="0"/>
              <a:t>Danielle Grossman-Wolf- 904-451-8503</a:t>
            </a:r>
          </a:p>
          <a:p>
            <a:pPr>
              <a:buNone/>
            </a:pPr>
            <a:endParaRPr lang="en-US" sz="2800" b="1" dirty="0" smtClean="0"/>
          </a:p>
          <a:p>
            <a:pPr>
              <a:buNone/>
            </a:pPr>
            <a:r>
              <a:rPr lang="en-US" sz="2800" b="1" dirty="0" smtClean="0"/>
              <a:t>Jessica Coppage- 903-383-8861</a:t>
            </a:r>
          </a:p>
          <a:p>
            <a:pPr>
              <a:buNone/>
            </a:pPr>
            <a:endParaRPr lang="en-US" sz="2800"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RM Education Resources</a:t>
            </a:r>
            <a:endParaRPr lang="en-US" sz="36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9164782" cy="4812306"/>
          </a:xfrm>
        </p:spPr>
        <p:txBody>
          <a:bodyPr>
            <a:normAutofit fontScale="92500" lnSpcReduction="20000"/>
          </a:bodyPr>
          <a:lstStyle/>
          <a:p>
            <a:pPr>
              <a:buNone/>
            </a:pPr>
            <a:r>
              <a:rPr lang="en-US" sz="2800" b="1" dirty="0" smtClean="0"/>
              <a:t>Still have more questions about how to use equipment or</a:t>
            </a:r>
          </a:p>
          <a:p>
            <a:pPr>
              <a:buNone/>
            </a:pPr>
            <a:r>
              <a:rPr lang="en-US" sz="2800" b="1" dirty="0" smtClean="0"/>
              <a:t>about RM </a:t>
            </a:r>
            <a:r>
              <a:rPr lang="en-US" sz="2800" b="1" dirty="0" err="1" smtClean="0"/>
              <a:t>Easiteach</a:t>
            </a:r>
            <a:r>
              <a:rPr lang="en-US" sz="2800" b="1" dirty="0" smtClean="0"/>
              <a:t>?  Attend one of RM’s twice a month</a:t>
            </a:r>
          </a:p>
          <a:p>
            <a:pPr>
              <a:buNone/>
            </a:pPr>
            <a:r>
              <a:rPr lang="en-US" sz="2800" b="1" dirty="0" smtClean="0"/>
              <a:t>trainings at the Schultz Center:</a:t>
            </a:r>
          </a:p>
          <a:p>
            <a:pPr>
              <a:buNone/>
            </a:pPr>
            <a:endParaRPr lang="en-US" sz="2800" b="1" dirty="0" smtClean="0"/>
          </a:p>
          <a:p>
            <a:pPr algn="ctr">
              <a:buNone/>
            </a:pPr>
            <a:r>
              <a:rPr lang="en-US" sz="2800" b="1" u="sng" dirty="0" smtClean="0"/>
              <a:t>Tentative, More Information to Follow:</a:t>
            </a:r>
            <a:endParaRPr lang="en-US" sz="2800" b="1" u="sng" dirty="0" smtClean="0"/>
          </a:p>
          <a:p>
            <a:pPr algn="ctr">
              <a:buNone/>
            </a:pPr>
            <a:r>
              <a:rPr lang="en-US" sz="2800" b="1" dirty="0" smtClean="0"/>
              <a:t>Second Thursday Monthly 3:30 to </a:t>
            </a:r>
            <a:r>
              <a:rPr lang="en-US" sz="2800" b="1" dirty="0" smtClean="0"/>
              <a:t>4:30 </a:t>
            </a:r>
            <a:r>
              <a:rPr lang="en-US" sz="2800" b="1" dirty="0" smtClean="0"/>
              <a:t>p.m. </a:t>
            </a:r>
          </a:p>
          <a:p>
            <a:pPr algn="ctr">
              <a:buNone/>
            </a:pPr>
            <a:r>
              <a:rPr lang="en-US" sz="2800" b="1" dirty="0" smtClean="0"/>
              <a:t>(focus is hardware)</a:t>
            </a:r>
          </a:p>
          <a:p>
            <a:pPr algn="ctr">
              <a:buNone/>
            </a:pPr>
            <a:r>
              <a:rPr lang="en-US" sz="2800" b="1" dirty="0" smtClean="0"/>
              <a:t>Third Thursday Monthly- 3:30 to 4:30 p.m. </a:t>
            </a:r>
          </a:p>
          <a:p>
            <a:pPr algn="ctr">
              <a:buNone/>
            </a:pPr>
            <a:r>
              <a:rPr lang="en-US" sz="2800" b="1" dirty="0" smtClean="0"/>
              <a:t>(focus is RM </a:t>
            </a:r>
            <a:r>
              <a:rPr lang="en-US" sz="2800" b="1" dirty="0" err="1" smtClean="0"/>
              <a:t>Easiteach</a:t>
            </a:r>
            <a:r>
              <a:rPr lang="en-US" sz="2800" b="1" dirty="0" smtClean="0"/>
              <a:t> software)</a:t>
            </a:r>
          </a:p>
          <a:p>
            <a:pPr>
              <a:buNone/>
            </a:pPr>
            <a:endParaRPr lang="en-US" sz="2800" b="1" dirty="0" smtClean="0"/>
          </a:p>
          <a:p>
            <a:pPr algn="ctr">
              <a:buNone/>
            </a:pPr>
            <a:r>
              <a:rPr lang="en-US" sz="2800" b="1" dirty="0" smtClean="0"/>
              <a:t>Or  buy more hardware as RM Education </a:t>
            </a:r>
          </a:p>
          <a:p>
            <a:pPr algn="ctr">
              <a:buNone/>
            </a:pPr>
            <a:r>
              <a:rPr lang="en-US" sz="2800" b="1" dirty="0" smtClean="0"/>
              <a:t>always includes on-site training with purchases.</a:t>
            </a:r>
            <a:endParaRPr lang="en-US" sz="28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 Education Resources Continued</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812306"/>
          </a:xfrm>
        </p:spPr>
        <p:txBody>
          <a:bodyPr/>
          <a:lstStyle/>
          <a:p>
            <a:pPr>
              <a:buNone/>
            </a:pPr>
            <a:r>
              <a:rPr lang="en-US" sz="2400" b="1" dirty="0" smtClean="0"/>
              <a:t>Share this presentation with your staff/team:</a:t>
            </a:r>
          </a:p>
          <a:p>
            <a:pPr>
              <a:buNone/>
            </a:pPr>
            <a:r>
              <a:rPr lang="en-US" sz="2400" b="1" u="sng" dirty="0" smtClean="0">
                <a:hlinkClick r:id="rId3"/>
              </a:rPr>
              <a:t>https://rmeducation.box.net/shared/static/ch3qabbqn2.ppt</a:t>
            </a:r>
            <a:endParaRPr lang="en-US" sz="2400" b="1" dirty="0" smtClean="0"/>
          </a:p>
          <a:p>
            <a:pPr>
              <a:buNone/>
            </a:pPr>
            <a:endParaRPr lang="en-US" sz="2400" b="1" dirty="0" smtClean="0"/>
          </a:p>
          <a:p>
            <a:pPr>
              <a:buNone/>
            </a:pPr>
            <a:endParaRPr lang="en-US" sz="2400" b="1" dirty="0" smtClean="0"/>
          </a:p>
          <a:p>
            <a:pPr>
              <a:buNone/>
            </a:pPr>
            <a:endParaRPr lang="en-US" sz="2400" b="1" dirty="0" smtClean="0"/>
          </a:p>
          <a:p>
            <a:pPr>
              <a:buNone/>
            </a:pPr>
            <a:endParaRPr lang="en-US" sz="2400" b="1" dirty="0" smtClean="0"/>
          </a:p>
          <a:p>
            <a:pPr>
              <a:buNone/>
            </a:pPr>
            <a:r>
              <a:rPr lang="en-US" sz="2400" b="1" dirty="0" smtClean="0"/>
              <a:t>Use the Duval County Technology Wiki:</a:t>
            </a:r>
          </a:p>
          <a:p>
            <a:pPr>
              <a:buNone/>
            </a:pPr>
            <a:r>
              <a:rPr lang="en-US" sz="2400" b="1" dirty="0" smtClean="0">
                <a:hlinkClick r:id="rId4"/>
              </a:rPr>
              <a:t>http://techmodelclassrooms.wikispaces.com/</a:t>
            </a:r>
            <a:endParaRPr lang="en-US" sz="2400" b="1" dirty="0" smtClean="0"/>
          </a:p>
          <a:p>
            <a:pPr>
              <a:buNone/>
            </a:pPr>
            <a:endParaRPr lang="en-US" dirty="0"/>
          </a:p>
        </p:txBody>
      </p:sp>
      <p:pic>
        <p:nvPicPr>
          <p:cNvPr id="3074" name="Picture 2"/>
          <p:cNvPicPr>
            <a:picLocks noChangeAspect="1" noChangeArrowheads="1"/>
          </p:cNvPicPr>
          <p:nvPr/>
        </p:nvPicPr>
        <p:blipFill>
          <a:blip r:embed="rId5"/>
          <a:srcRect/>
          <a:stretch>
            <a:fillRect/>
          </a:stretch>
        </p:blipFill>
        <p:spPr bwMode="auto">
          <a:xfrm>
            <a:off x="3479532" y="5175254"/>
            <a:ext cx="3649683" cy="1054690"/>
          </a:xfrm>
          <a:prstGeom prst="rect">
            <a:avLst/>
          </a:prstGeom>
          <a:noFill/>
          <a:ln w="9525">
            <a:noFill/>
            <a:miter lim="800000"/>
            <a:headEnd/>
            <a:tailEnd/>
          </a:ln>
        </p:spPr>
      </p:pic>
      <p:pic>
        <p:nvPicPr>
          <p:cNvPr id="3075" name="Picture 3"/>
          <p:cNvPicPr>
            <a:picLocks noChangeAspect="1" noChangeArrowheads="1"/>
          </p:cNvPicPr>
          <p:nvPr/>
        </p:nvPicPr>
        <p:blipFill>
          <a:blip r:embed="rId6"/>
          <a:srcRect/>
          <a:stretch>
            <a:fillRect/>
          </a:stretch>
        </p:blipFill>
        <p:spPr bwMode="auto">
          <a:xfrm>
            <a:off x="3859693" y="2364798"/>
            <a:ext cx="1964473" cy="1438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do I </a:t>
            </a:r>
            <a:r>
              <a:rPr lang="en-US" b="1" u="sng" dirty="0" smtClean="0"/>
              <a:t>integrate</a:t>
            </a:r>
            <a:r>
              <a:rPr lang="en-US" b="1" dirty="0" smtClean="0"/>
              <a:t> all the tools?</a:t>
            </a:r>
            <a:endParaRPr lang="en-US" b="1" dirty="0"/>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dirty="0"/>
          </a:p>
        </p:txBody>
      </p:sp>
      <p:pic>
        <p:nvPicPr>
          <p:cNvPr id="8" name="Picture 5"/>
          <p:cNvPicPr>
            <a:picLocks noChangeAspect="1" noChangeArrowheads="1"/>
          </p:cNvPicPr>
          <p:nvPr/>
        </p:nvPicPr>
        <p:blipFill>
          <a:blip r:embed="rId3"/>
          <a:srcRect/>
          <a:stretch>
            <a:fillRect/>
          </a:stretch>
        </p:blipFill>
        <p:spPr bwMode="auto">
          <a:xfrm>
            <a:off x="718646" y="1417638"/>
            <a:ext cx="2851150" cy="2390775"/>
          </a:xfrm>
          <a:prstGeom prst="rect">
            <a:avLst/>
          </a:prstGeom>
          <a:noFill/>
          <a:ln w="9525" algn="ctr">
            <a:noFill/>
            <a:miter lim="800000"/>
            <a:headEnd/>
            <a:tailEnd/>
          </a:ln>
        </p:spPr>
      </p:pic>
      <p:pic>
        <p:nvPicPr>
          <p:cNvPr id="9" name="Picture 2"/>
          <p:cNvPicPr>
            <a:picLocks noChangeAspect="1" noChangeArrowheads="1"/>
          </p:cNvPicPr>
          <p:nvPr/>
        </p:nvPicPr>
        <p:blipFill>
          <a:blip r:embed="rId4"/>
          <a:srcRect/>
          <a:stretch>
            <a:fillRect/>
          </a:stretch>
        </p:blipFill>
        <p:spPr bwMode="auto">
          <a:xfrm>
            <a:off x="3959646" y="1556738"/>
            <a:ext cx="757827" cy="814000"/>
          </a:xfrm>
          <a:prstGeom prst="rect">
            <a:avLst/>
          </a:prstGeom>
          <a:noFill/>
          <a:ln w="9525" algn="ctr">
            <a:noFill/>
            <a:miter lim="800000"/>
            <a:headEnd/>
            <a:tailEnd/>
          </a:ln>
        </p:spPr>
      </p:pic>
      <p:pic>
        <p:nvPicPr>
          <p:cNvPr id="10" name="Picture 3"/>
          <p:cNvPicPr>
            <a:picLocks noChangeAspect="1" noChangeArrowheads="1"/>
          </p:cNvPicPr>
          <p:nvPr/>
        </p:nvPicPr>
        <p:blipFill>
          <a:blip r:embed="rId5"/>
          <a:srcRect/>
          <a:stretch>
            <a:fillRect/>
          </a:stretch>
        </p:blipFill>
        <p:spPr bwMode="auto">
          <a:xfrm>
            <a:off x="4194608" y="2682876"/>
            <a:ext cx="1045730" cy="877350"/>
          </a:xfrm>
          <a:prstGeom prst="rect">
            <a:avLst/>
          </a:prstGeom>
          <a:noFill/>
          <a:ln w="9525" algn="ctr">
            <a:noFill/>
            <a:miter lim="800000"/>
            <a:headEnd/>
            <a:tailEnd/>
          </a:ln>
        </p:spPr>
      </p:pic>
      <p:pic>
        <p:nvPicPr>
          <p:cNvPr id="2050" name="Picture 2"/>
          <p:cNvPicPr>
            <a:picLocks noChangeAspect="1" noChangeArrowheads="1"/>
          </p:cNvPicPr>
          <p:nvPr/>
        </p:nvPicPr>
        <p:blipFill>
          <a:blip r:embed="rId6"/>
          <a:srcRect/>
          <a:stretch>
            <a:fillRect/>
          </a:stretch>
        </p:blipFill>
        <p:spPr bwMode="auto">
          <a:xfrm>
            <a:off x="5867399" y="1963738"/>
            <a:ext cx="1905000" cy="1438275"/>
          </a:xfrm>
          <a:prstGeom prst="rect">
            <a:avLst/>
          </a:prstGeom>
          <a:noFill/>
          <a:ln w="9525">
            <a:noFill/>
            <a:miter lim="800000"/>
            <a:headEnd/>
            <a:tailEnd/>
          </a:ln>
        </p:spPr>
      </p:pic>
      <p:sp>
        <p:nvSpPr>
          <p:cNvPr id="12" name="TextBox 11"/>
          <p:cNvSpPr txBox="1"/>
          <p:nvPr/>
        </p:nvSpPr>
        <p:spPr>
          <a:xfrm>
            <a:off x="3569796" y="2682876"/>
            <a:ext cx="389850" cy="584775"/>
          </a:xfrm>
          <a:prstGeom prst="rect">
            <a:avLst/>
          </a:prstGeom>
          <a:noFill/>
        </p:spPr>
        <p:txBody>
          <a:bodyPr wrap="none" rtlCol="0">
            <a:spAutoFit/>
          </a:bodyPr>
          <a:lstStyle/>
          <a:p>
            <a:r>
              <a:rPr lang="en-US" sz="3200" b="1" dirty="0" smtClean="0"/>
              <a:t>+</a:t>
            </a:r>
            <a:endParaRPr lang="en-US" sz="3200" b="1" dirty="0"/>
          </a:p>
        </p:txBody>
      </p:sp>
      <p:sp>
        <p:nvSpPr>
          <p:cNvPr id="13" name="TextBox 12"/>
          <p:cNvSpPr txBox="1"/>
          <p:nvPr/>
        </p:nvSpPr>
        <p:spPr>
          <a:xfrm>
            <a:off x="5304374" y="2202873"/>
            <a:ext cx="389850" cy="584775"/>
          </a:xfrm>
          <a:prstGeom prst="rect">
            <a:avLst/>
          </a:prstGeom>
          <a:noFill/>
        </p:spPr>
        <p:txBody>
          <a:bodyPr wrap="none" rtlCol="0">
            <a:spAutoFit/>
          </a:bodyPr>
          <a:lstStyle/>
          <a:p>
            <a:r>
              <a:rPr lang="en-US" sz="3200" b="1" dirty="0" smtClean="0"/>
              <a:t>+</a:t>
            </a:r>
            <a:endParaRPr lang="en-US" sz="3200" b="1" dirty="0"/>
          </a:p>
        </p:txBody>
      </p:sp>
      <p:sp>
        <p:nvSpPr>
          <p:cNvPr id="14" name="TextBox 13"/>
          <p:cNvSpPr txBox="1"/>
          <p:nvPr/>
        </p:nvSpPr>
        <p:spPr>
          <a:xfrm>
            <a:off x="8063344" y="2498210"/>
            <a:ext cx="581891" cy="769441"/>
          </a:xfrm>
          <a:prstGeom prst="rect">
            <a:avLst/>
          </a:prstGeom>
          <a:noFill/>
        </p:spPr>
        <p:txBody>
          <a:bodyPr wrap="square" rtlCol="0">
            <a:spAutoFit/>
          </a:bodyPr>
          <a:lstStyle/>
          <a:p>
            <a:r>
              <a:rPr lang="en-US" sz="4400" dirty="0" smtClean="0"/>
              <a:t>=</a:t>
            </a:r>
            <a:endParaRPr lang="en-US" sz="4400" dirty="0"/>
          </a:p>
        </p:txBody>
      </p:sp>
      <p:pic>
        <p:nvPicPr>
          <p:cNvPr id="2051" name="Picture 3"/>
          <p:cNvPicPr>
            <a:picLocks noChangeAspect="1" noChangeArrowheads="1"/>
          </p:cNvPicPr>
          <p:nvPr/>
        </p:nvPicPr>
        <p:blipFill>
          <a:blip r:embed="rId7"/>
          <a:srcRect/>
          <a:stretch>
            <a:fillRect/>
          </a:stretch>
        </p:blipFill>
        <p:spPr bwMode="auto">
          <a:xfrm>
            <a:off x="2478489" y="4454744"/>
            <a:ext cx="4512906" cy="2179703"/>
          </a:xfrm>
          <a:prstGeom prst="rect">
            <a:avLst/>
          </a:prstGeom>
          <a:noFill/>
          <a:ln w="9525">
            <a:noFill/>
            <a:miter lim="800000"/>
            <a:headEnd/>
            <a:tailEnd/>
          </a:ln>
        </p:spPr>
      </p:pic>
      <p:sp>
        <p:nvSpPr>
          <p:cNvPr id="17" name="TextBox 16"/>
          <p:cNvSpPr txBox="1"/>
          <p:nvPr/>
        </p:nvSpPr>
        <p:spPr>
          <a:xfrm>
            <a:off x="707956" y="3808413"/>
            <a:ext cx="8436044" cy="646331"/>
          </a:xfrm>
          <a:prstGeom prst="rect">
            <a:avLst/>
          </a:prstGeom>
          <a:noFill/>
        </p:spPr>
        <p:txBody>
          <a:bodyPr wrap="square" rtlCol="0">
            <a:spAutoFit/>
          </a:bodyPr>
          <a:lstStyle/>
          <a:p>
            <a:r>
              <a:rPr lang="en-US" sz="3600" b="1" dirty="0" smtClean="0"/>
              <a:t>               Creating Engaging Lessons</a:t>
            </a:r>
            <a:endParaRPr lang="en-US" sz="3600" b="1" dirty="0"/>
          </a:p>
        </p:txBody>
      </p:sp>
      <p:sp>
        <p:nvSpPr>
          <p:cNvPr id="20" name="TextBox 19"/>
          <p:cNvSpPr txBox="1"/>
          <p:nvPr/>
        </p:nvSpPr>
        <p:spPr>
          <a:xfrm>
            <a:off x="5410200" y="1556738"/>
            <a:ext cx="3276600" cy="369332"/>
          </a:xfrm>
          <a:prstGeom prst="rect">
            <a:avLst/>
          </a:prstGeom>
          <a:noFill/>
        </p:spPr>
        <p:txBody>
          <a:bodyPr wrap="square" rtlCol="0">
            <a:spAutoFit/>
          </a:bodyPr>
          <a:lstStyle/>
          <a:p>
            <a:r>
              <a:rPr lang="en-US" b="1" dirty="0" smtClean="0"/>
              <a:t>RM </a:t>
            </a:r>
            <a:r>
              <a:rPr lang="en-US" b="1" dirty="0" err="1" smtClean="0"/>
              <a:t>Easiteach</a:t>
            </a:r>
            <a:r>
              <a:rPr lang="en-US" b="1" dirty="0" smtClean="0"/>
              <a:t> Next Generation</a:t>
            </a:r>
            <a:endParaRPr lang="en-US"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 Easiteach Next Generation</a:t>
            </a:r>
            <a:endParaRPr lang="en-US" b="1" dirty="0"/>
          </a:p>
        </p:txBody>
      </p:sp>
      <p:sp>
        <p:nvSpPr>
          <p:cNvPr id="3" name="Text Placeholder 2"/>
          <p:cNvSpPr>
            <a:spLocks noGrp="1"/>
          </p:cNvSpPr>
          <p:nvPr>
            <p:ph type="body" sz="quarter" idx="13"/>
          </p:nvPr>
        </p:nvSpPr>
        <p:spPr/>
        <p:txBody>
          <a:bodyPr/>
          <a:lstStyle/>
          <a:p>
            <a:endParaRPr lang="en-US" dirty="0"/>
          </a:p>
        </p:txBody>
      </p:sp>
      <p:sp>
        <p:nvSpPr>
          <p:cNvPr id="4" name="Text Placeholder 3"/>
          <p:cNvSpPr>
            <a:spLocks noGrp="1"/>
          </p:cNvSpPr>
          <p:nvPr>
            <p:ph type="body" sz="quarter" idx="14"/>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7" name="Text Placeholder 6"/>
          <p:cNvSpPr>
            <a:spLocks noGrp="1"/>
          </p:cNvSpPr>
          <p:nvPr>
            <p:ph type="body" sz="quarter" idx="17"/>
          </p:nvPr>
        </p:nvSpPr>
        <p:spPr>
          <a:xfrm>
            <a:off x="457200" y="1417638"/>
            <a:ext cx="8229600" cy="4812306"/>
          </a:xfrm>
        </p:spPr>
        <p:txBody>
          <a:bodyPr>
            <a:normAutofit fontScale="25000" lnSpcReduction="20000"/>
          </a:bodyPr>
          <a:lstStyle/>
          <a:p>
            <a:pPr>
              <a:buNone/>
            </a:pPr>
            <a:r>
              <a:rPr lang="en-US" sz="11200" b="1" dirty="0" smtClean="0"/>
              <a:t>How is it different from RM Easiteach 3.5?</a:t>
            </a:r>
          </a:p>
          <a:p>
            <a:r>
              <a:rPr lang="en-US" sz="8000" b="1" dirty="0" smtClean="0"/>
              <a:t>New Features and Benefits</a:t>
            </a:r>
          </a:p>
          <a:p>
            <a:r>
              <a:rPr lang="en-US" sz="8000" b="1" dirty="0" smtClean="0"/>
              <a:t>24 cross-curricular widgets (apps)</a:t>
            </a:r>
          </a:p>
          <a:p>
            <a:r>
              <a:rPr lang="en-US" sz="8000" b="1" dirty="0" smtClean="0"/>
              <a:t>Over 250 ready-made activities</a:t>
            </a:r>
          </a:p>
          <a:p>
            <a:r>
              <a:rPr lang="en-US" sz="8000" b="1" dirty="0" smtClean="0"/>
              <a:t>Media bank</a:t>
            </a:r>
          </a:p>
          <a:p>
            <a:r>
              <a:rPr lang="en-GB" sz="8000" b="1" dirty="0" smtClean="0"/>
              <a:t>Over 100 interactive Flash Activities</a:t>
            </a:r>
          </a:p>
          <a:p>
            <a:r>
              <a:rPr lang="en-GB" sz="8000" b="1" dirty="0" smtClean="0"/>
              <a:t>Including 85 Daydream Interactive Whiteboard Charts</a:t>
            </a:r>
          </a:p>
          <a:p>
            <a:r>
              <a:rPr lang="en-US" sz="8000" b="1" dirty="0" smtClean="0"/>
              <a:t>Easiteach.com</a:t>
            </a:r>
          </a:p>
          <a:p>
            <a:r>
              <a:rPr lang="en-US" sz="8000" b="1" dirty="0" smtClean="0"/>
              <a:t>Multi-touch support</a:t>
            </a:r>
          </a:p>
          <a:p>
            <a:r>
              <a:rPr lang="en-US" sz="8000" b="1" dirty="0" smtClean="0"/>
              <a:t>Record video and sound</a:t>
            </a:r>
          </a:p>
          <a:p>
            <a:r>
              <a:rPr lang="en-US" sz="8000" b="1" dirty="0" smtClean="0"/>
              <a:t>Shape recognition tool</a:t>
            </a:r>
          </a:p>
          <a:p>
            <a:r>
              <a:rPr lang="en-US" sz="8000" b="1" dirty="0" smtClean="0"/>
              <a:t>“.iwb” file support</a:t>
            </a:r>
          </a:p>
          <a:p>
            <a:r>
              <a:rPr lang="en-US" sz="8000" b="1" dirty="0" smtClean="0"/>
              <a:t>Text-to-speech capabilities</a:t>
            </a:r>
          </a:p>
          <a:p>
            <a:r>
              <a:rPr lang="en-US" sz="8000" b="1" dirty="0" smtClean="0"/>
              <a:t>Accelerator bar</a:t>
            </a:r>
          </a:p>
        </p:txBody>
      </p:sp>
      <p:pic>
        <p:nvPicPr>
          <p:cNvPr id="3074" name="Picture 2"/>
          <p:cNvPicPr>
            <a:picLocks noChangeAspect="1" noChangeArrowheads="1"/>
          </p:cNvPicPr>
          <p:nvPr/>
        </p:nvPicPr>
        <p:blipFill>
          <a:blip r:embed="rId3"/>
          <a:srcRect/>
          <a:stretch>
            <a:fillRect/>
          </a:stretch>
        </p:blipFill>
        <p:spPr bwMode="auto">
          <a:xfrm>
            <a:off x="5495104" y="3771847"/>
            <a:ext cx="2432597" cy="2120029"/>
          </a:xfrm>
          <a:prstGeom prst="rect">
            <a:avLst/>
          </a:prstGeom>
          <a:noFill/>
          <a:ln w="9525">
            <a:noFill/>
            <a:miter lim="800000"/>
            <a:headEnd/>
            <a:tailEnd/>
          </a:ln>
        </p:spPr>
      </p:pic>
      <p:sp>
        <p:nvSpPr>
          <p:cNvPr id="9" name="Rectangle 8"/>
          <p:cNvSpPr/>
          <p:nvPr/>
        </p:nvSpPr>
        <p:spPr>
          <a:xfrm>
            <a:off x="4772675" y="2117512"/>
            <a:ext cx="4371325" cy="461665"/>
          </a:xfrm>
          <a:prstGeom prst="rect">
            <a:avLst/>
          </a:prstGeom>
        </p:spPr>
        <p:txBody>
          <a:bodyPr wrap="none">
            <a:spAutoFit/>
          </a:bodyPr>
          <a:lstStyle/>
          <a:p>
            <a:r>
              <a:rPr lang="en-US" sz="2400" b="1" dirty="0" smtClean="0">
                <a:hlinkClick r:id="rId4"/>
              </a:rPr>
              <a:t>http://www.easiteach.com/usa/</a:t>
            </a:r>
            <a:endParaRPr lang="en-US" sz="24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t>Samples Lessons with the “Demo Classroom”</a:t>
            </a:r>
            <a:endParaRPr lang="en-US" sz="28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6" name="Text Placeholder 5"/>
          <p:cNvSpPr>
            <a:spLocks noGrp="1"/>
          </p:cNvSpPr>
          <p:nvPr>
            <p:ph type="body" sz="quarter" idx="16"/>
          </p:nvPr>
        </p:nvSpPr>
        <p:spPr>
          <a:xfrm>
            <a:off x="457200" y="1555171"/>
            <a:ext cx="8229600" cy="45719"/>
          </a:xfrm>
        </p:spPr>
        <p:txBody>
          <a:bodyPr>
            <a:normAutofit fontScale="25000" lnSpcReduction="20000"/>
          </a:bodyPr>
          <a:lstStyle/>
          <a:p>
            <a:endParaRPr lang="en-US" dirty="0"/>
          </a:p>
        </p:txBody>
      </p:sp>
      <p:sp>
        <p:nvSpPr>
          <p:cNvPr id="7" name="Text Placeholder 6"/>
          <p:cNvSpPr>
            <a:spLocks noGrp="1"/>
          </p:cNvSpPr>
          <p:nvPr>
            <p:ph type="body" sz="quarter" idx="17"/>
          </p:nvPr>
        </p:nvSpPr>
        <p:spPr>
          <a:xfrm>
            <a:off x="0" y="2033710"/>
            <a:ext cx="9144000" cy="4196234"/>
          </a:xfrm>
        </p:spPr>
        <p:txBody>
          <a:bodyPr/>
          <a:lstStyle/>
          <a:p>
            <a:pPr lvl="1">
              <a:buNone/>
            </a:pPr>
            <a:r>
              <a:rPr lang="en-US" b="1" u="sng" dirty="0" smtClean="0">
                <a:latin typeface="+mj-lt"/>
              </a:rPr>
              <a:t>Elementary</a:t>
            </a:r>
          </a:p>
          <a:p>
            <a:pPr lvl="1"/>
            <a:r>
              <a:rPr lang="en-US" b="1" dirty="0" smtClean="0">
                <a:latin typeface="+mj-lt"/>
              </a:rPr>
              <a:t>Lesson on “compare and contrast” using the CP155 document camera.</a:t>
            </a:r>
          </a:p>
          <a:p>
            <a:pPr lvl="1">
              <a:buNone/>
            </a:pPr>
            <a:endParaRPr lang="en-US" b="1" dirty="0" smtClean="0">
              <a:latin typeface="+mj-lt"/>
            </a:endParaRPr>
          </a:p>
          <a:p>
            <a:pPr lvl="1">
              <a:buNone/>
            </a:pPr>
            <a:r>
              <a:rPr lang="en-US" b="1" u="sng" dirty="0" smtClean="0">
                <a:latin typeface="+mj-lt"/>
              </a:rPr>
              <a:t>Middle school/high school</a:t>
            </a:r>
          </a:p>
          <a:p>
            <a:pPr lvl="1"/>
            <a:r>
              <a:rPr lang="en-US" b="1" dirty="0" smtClean="0">
                <a:latin typeface="+mj-lt"/>
              </a:rPr>
              <a:t>Lesson on using the </a:t>
            </a:r>
            <a:r>
              <a:rPr lang="en-US" b="1" dirty="0" err="1" smtClean="0">
                <a:latin typeface="+mj-lt"/>
              </a:rPr>
              <a:t>Classboard</a:t>
            </a:r>
            <a:r>
              <a:rPr lang="en-US" b="1" dirty="0" smtClean="0">
                <a:latin typeface="+mj-lt"/>
              </a:rPr>
              <a:t> touch in conjunction with your Qomo </a:t>
            </a:r>
            <a:r>
              <a:rPr lang="en-US" b="1" dirty="0" err="1" smtClean="0">
                <a:latin typeface="+mj-lt"/>
              </a:rPr>
              <a:t>PenPad</a:t>
            </a:r>
            <a:r>
              <a:rPr lang="en-US" b="1" dirty="0" smtClean="0">
                <a:latin typeface="+mj-lt"/>
              </a:rPr>
              <a:t>.</a:t>
            </a:r>
          </a:p>
          <a:p>
            <a:pPr lvl="1"/>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229600" cy="1143000"/>
          </a:xfrm>
        </p:spPr>
        <p:txBody>
          <a:bodyPr/>
          <a:lstStyle/>
          <a:p>
            <a:r>
              <a:rPr lang="en-US" sz="3200" b="1" dirty="0" smtClean="0"/>
              <a:t>RM Easiteach Next Generation Upgrade</a:t>
            </a:r>
            <a:endParaRPr lang="en-US" sz="32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812306"/>
          </a:xfrm>
        </p:spPr>
        <p:txBody>
          <a:bodyPr>
            <a:normAutofit/>
          </a:bodyPr>
          <a:lstStyle/>
          <a:p>
            <a:pPr>
              <a:buNone/>
            </a:pPr>
            <a:r>
              <a:rPr lang="en-US" sz="3200" b="1" dirty="0" smtClean="0"/>
              <a:t>How much will RM </a:t>
            </a:r>
            <a:r>
              <a:rPr lang="en-US" sz="3200" b="1" dirty="0" err="1" smtClean="0"/>
              <a:t>Easiteach</a:t>
            </a:r>
            <a:r>
              <a:rPr lang="en-US" sz="3200" b="1" dirty="0" smtClean="0"/>
              <a:t> Next Generation</a:t>
            </a:r>
          </a:p>
          <a:p>
            <a:pPr>
              <a:buNone/>
            </a:pPr>
            <a:r>
              <a:rPr lang="en-US" sz="3200" b="1" dirty="0" smtClean="0"/>
              <a:t>cost to upgrade?</a:t>
            </a:r>
          </a:p>
          <a:p>
            <a:pPr>
              <a:buNone/>
            </a:pPr>
            <a:endParaRPr lang="en-US" sz="3200" dirty="0" smtClean="0"/>
          </a:p>
          <a:p>
            <a:pPr algn="ctr">
              <a:buNone/>
            </a:pPr>
            <a:r>
              <a:rPr lang="en-US" sz="3200" b="1" dirty="0" smtClean="0"/>
              <a:t>NOTHING! </a:t>
            </a:r>
          </a:p>
          <a:p>
            <a:pPr algn="ctr">
              <a:buNone/>
            </a:pPr>
            <a:r>
              <a:rPr lang="en-US" sz="3200" b="1" dirty="0" smtClean="0"/>
              <a:t>THE UPGRADE IS FREE!</a:t>
            </a:r>
          </a:p>
          <a:p>
            <a:pPr algn="ctr">
              <a:buNone/>
            </a:pPr>
            <a:endParaRPr lang="en-US" sz="3200" b="1" dirty="0" smtClean="0"/>
          </a:p>
          <a:p>
            <a:pPr>
              <a:buNone/>
            </a:pPr>
            <a:r>
              <a:rPr lang="en-US" sz="3200" b="1" dirty="0" smtClean="0"/>
              <a:t>Information is coming November on the free </a:t>
            </a:r>
          </a:p>
          <a:p>
            <a:pPr>
              <a:buNone/>
            </a:pPr>
            <a:r>
              <a:rPr lang="en-US" sz="3200" b="1" dirty="0" smtClean="0"/>
              <a:t>upgrade to RM </a:t>
            </a:r>
            <a:r>
              <a:rPr lang="en-US" sz="3200" b="1" dirty="0" err="1" smtClean="0"/>
              <a:t>Easiteach</a:t>
            </a:r>
            <a:r>
              <a:rPr lang="en-US" sz="3200" b="1" dirty="0" smtClean="0"/>
              <a:t> Next Generation.</a:t>
            </a:r>
            <a:endParaRPr lang="en-US" sz="32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200" b="1" dirty="0" smtClean="0">
                <a:latin typeface="Calibri" charset="0"/>
                <a:ea typeface="Calibri" charset="0"/>
                <a:cs typeface="Calibri" charset="0"/>
              </a:rPr>
              <a:t>RM Education New Products 2010-2011</a:t>
            </a:r>
          </a:p>
        </p:txBody>
      </p:sp>
      <p:sp>
        <p:nvSpPr>
          <p:cNvPr id="7171" name="Text Placeholder 2"/>
          <p:cNvSpPr>
            <a:spLocks noGrp="1"/>
          </p:cNvSpPr>
          <p:nvPr>
            <p:ph type="body" sz="quarter" idx="13"/>
          </p:nvPr>
        </p:nvSpPr>
        <p:spPr bwMode="auto">
          <a:xfrm>
            <a:off x="457200" y="6365875"/>
            <a:ext cx="1687513" cy="395288"/>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7172" name="Text Placeholder 3"/>
          <p:cNvSpPr>
            <a:spLocks noGrp="1"/>
          </p:cNvSpPr>
          <p:nvPr>
            <p:ph type="body" sz="quarter" idx="14"/>
          </p:nvPr>
        </p:nvSpPr>
        <p:spPr bwMode="auto">
          <a:xfrm>
            <a:off x="5303838" y="6356350"/>
            <a:ext cx="1687512" cy="396875"/>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7173" name="Text Placeholder 4"/>
          <p:cNvSpPr>
            <a:spLocks noGrp="1"/>
          </p:cNvSpPr>
          <p:nvPr>
            <p:ph type="body" sz="quarter" idx="15"/>
          </p:nvPr>
        </p:nvSpPr>
        <p:spPr bwMode="auto">
          <a:xfrm>
            <a:off x="7508875" y="6365875"/>
            <a:ext cx="1169988" cy="395288"/>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7174" name="Content Placeholder 2"/>
          <p:cNvSpPr>
            <a:spLocks/>
          </p:cNvSpPr>
          <p:nvPr/>
        </p:nvSpPr>
        <p:spPr bwMode="auto">
          <a:xfrm>
            <a:off x="685800" y="1417638"/>
            <a:ext cx="8001000" cy="4948237"/>
          </a:xfrm>
          <a:prstGeom prst="rect">
            <a:avLst/>
          </a:prstGeom>
          <a:noFill/>
          <a:ln w="9525">
            <a:noFill/>
            <a:miter lim="800000"/>
            <a:headEnd/>
            <a:tailEnd/>
          </a:ln>
        </p:spPr>
        <p:txBody>
          <a:bodyPr>
            <a:prstTxWarp prst="textNoShape">
              <a:avLst/>
            </a:prstTxWarp>
          </a:bodyPr>
          <a:lstStyle/>
          <a:p>
            <a:pPr marL="342900" indent="-342900" defTabSz="914400">
              <a:spcBef>
                <a:spcPct val="20000"/>
              </a:spcBef>
              <a:buFont typeface="Arial" charset="0"/>
              <a:buNone/>
            </a:pPr>
            <a:r>
              <a:rPr lang="en-US" sz="2800" b="1" dirty="0" smtClean="0">
                <a:latin typeface="Calibri" charset="0"/>
              </a:rPr>
              <a:t>Available Now to Duval-</a:t>
            </a:r>
          </a:p>
          <a:p>
            <a:pPr marL="342900" indent="-342900" defTabSz="914400">
              <a:spcBef>
                <a:spcPct val="20000"/>
              </a:spcBef>
              <a:buFont typeface="Arial" charset="0"/>
              <a:buNone/>
            </a:pPr>
            <a:r>
              <a:rPr lang="en-US" sz="2800" b="1" dirty="0" smtClean="0">
                <a:latin typeface="Calibri" charset="0"/>
              </a:rPr>
              <a:t>-</a:t>
            </a:r>
            <a:r>
              <a:rPr lang="en-US" sz="3000" b="1" dirty="0" smtClean="0">
                <a:latin typeface="+mj-lt"/>
              </a:rPr>
              <a:t>Sharp </a:t>
            </a:r>
            <a:r>
              <a:rPr lang="en-US" sz="3000" b="1" i="0" dirty="0" smtClean="0">
                <a:solidFill>
                  <a:srgbClr val="000000"/>
                </a:solidFill>
                <a:latin typeface="+mj-lt"/>
                <a:ea typeface="Geneva"/>
                <a:cs typeface="Geneva"/>
              </a:rPr>
              <a:t>“3D” Short Throw Projectors</a:t>
            </a:r>
          </a:p>
          <a:p>
            <a:pPr marL="342900" indent="-342900" defTabSz="914400">
              <a:spcBef>
                <a:spcPct val="20000"/>
              </a:spcBef>
              <a:buFont typeface="Arial" charset="0"/>
              <a:buNone/>
            </a:pPr>
            <a:endParaRPr lang="en-US" sz="3000" b="1" dirty="0" smtClean="0">
              <a:latin typeface="+mj-lt"/>
            </a:endParaRPr>
          </a:p>
          <a:p>
            <a:pPr marL="342900" indent="-342900" defTabSz="914400">
              <a:spcBef>
                <a:spcPct val="20000"/>
              </a:spcBef>
              <a:buFont typeface="Arial" charset="0"/>
              <a:buNone/>
            </a:pPr>
            <a:r>
              <a:rPr lang="en-US" sz="3000" b="1" dirty="0" smtClean="0">
                <a:latin typeface="+mj-lt"/>
              </a:rPr>
              <a:t>-RM ePad</a:t>
            </a:r>
          </a:p>
          <a:p>
            <a:pPr marL="342900" indent="-342900" defTabSz="914400">
              <a:spcBef>
                <a:spcPct val="20000"/>
              </a:spcBef>
              <a:buFont typeface="Arial" charset="0"/>
              <a:buNone/>
            </a:pPr>
            <a:endParaRPr lang="en-US" sz="3000" b="1" dirty="0" smtClean="0">
              <a:latin typeface="+mj-lt"/>
            </a:endParaRPr>
          </a:p>
          <a:p>
            <a:pPr marL="342900" indent="-342900" defTabSz="914400">
              <a:spcBef>
                <a:spcPct val="20000"/>
              </a:spcBef>
              <a:buFont typeface="Arial" charset="0"/>
              <a:buNone/>
            </a:pPr>
            <a:r>
              <a:rPr lang="en-US" sz="3000" b="1" dirty="0" smtClean="0">
                <a:latin typeface="+mj-lt"/>
              </a:rPr>
              <a:t>-RM Easiteach Next Generation</a:t>
            </a:r>
          </a:p>
          <a:p>
            <a:pPr marL="342900" indent="-342900" defTabSz="914400">
              <a:spcBef>
                <a:spcPct val="20000"/>
              </a:spcBef>
              <a:buFont typeface="Arial" charset="0"/>
              <a:buNone/>
            </a:pPr>
            <a:endParaRPr lang="en-US" sz="3000" b="1" dirty="0" smtClean="0">
              <a:latin typeface="+mj-lt"/>
            </a:endParaRPr>
          </a:p>
          <a:p>
            <a:pPr marL="342900" indent="-342900" defTabSz="914400">
              <a:spcBef>
                <a:spcPct val="20000"/>
              </a:spcBef>
              <a:buFont typeface="Arial" charset="0"/>
              <a:buNone/>
            </a:pPr>
            <a:r>
              <a:rPr lang="en-US" sz="3000" b="1" dirty="0" smtClean="0">
                <a:latin typeface="+mj-lt"/>
              </a:rPr>
              <a:t>Looking Toward the Future-</a:t>
            </a:r>
          </a:p>
          <a:p>
            <a:pPr marL="342900" indent="-342900" defTabSz="914400">
              <a:spcBef>
                <a:spcPct val="20000"/>
              </a:spcBef>
              <a:buFont typeface="Arial" charset="0"/>
              <a:buNone/>
            </a:pPr>
            <a:r>
              <a:rPr lang="en-US" sz="3000" b="1" dirty="0" smtClean="0">
                <a:latin typeface="+mj-lt"/>
              </a:rPr>
              <a:t>-RM Education Learning Platfor</a:t>
            </a:r>
            <a:r>
              <a:rPr lang="en-US" sz="3000" b="1" dirty="0">
                <a:latin typeface="+mj-lt"/>
              </a:rPr>
              <a:t>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z="3200" b="1" dirty="0" smtClean="0">
                <a:latin typeface="Calibri" charset="0"/>
                <a:ea typeface="Calibri" charset="0"/>
                <a:cs typeface="Calibri" charset="0"/>
              </a:rPr>
              <a:t>Why the new “RM” logo?</a:t>
            </a:r>
          </a:p>
        </p:txBody>
      </p:sp>
      <p:sp>
        <p:nvSpPr>
          <p:cNvPr id="7172" name="Text Placeholder 3"/>
          <p:cNvSpPr>
            <a:spLocks noGrp="1"/>
          </p:cNvSpPr>
          <p:nvPr>
            <p:ph type="body" sz="quarter" idx="14"/>
          </p:nvPr>
        </p:nvSpPr>
        <p:spPr bwMode="auto">
          <a:xfrm flipV="1">
            <a:off x="5303838" y="6753225"/>
            <a:ext cx="1687512" cy="45719"/>
          </a:xfrm>
          <a:noFill/>
          <a:ln>
            <a:miter lim="800000"/>
            <a:headEnd/>
            <a:tailEnd/>
          </a:ln>
        </p:spPr>
        <p:txBody>
          <a:bodyPr vert="horz" wrap="square" lIns="91440" tIns="45720" rIns="91440" bIns="45720" numCol="1" anchor="t" anchorCtr="0" compatLnSpc="1">
            <a:prstTxWarp prst="textNoShape">
              <a:avLst/>
            </a:prstTxWarp>
            <a:normAutofit fontScale="25000" lnSpcReduction="20000"/>
          </a:bodyPr>
          <a:lstStyle/>
          <a:p>
            <a:pPr marL="0" indent="0" eaLnBrk="1" hangingPunct="1"/>
            <a:endParaRPr lang="en-US" dirty="0" smtClean="0">
              <a:latin typeface="Calibri" charset="0"/>
            </a:endParaRPr>
          </a:p>
        </p:txBody>
      </p:sp>
      <p:sp>
        <p:nvSpPr>
          <p:cNvPr id="7174" name="Content Placeholder 2"/>
          <p:cNvSpPr>
            <a:spLocks/>
          </p:cNvSpPr>
          <p:nvPr/>
        </p:nvSpPr>
        <p:spPr bwMode="auto">
          <a:xfrm>
            <a:off x="451283" y="1600200"/>
            <a:ext cx="9705109" cy="4525963"/>
          </a:xfrm>
          <a:prstGeom prst="rect">
            <a:avLst/>
          </a:prstGeom>
          <a:noFill/>
          <a:ln w="9525">
            <a:noFill/>
            <a:miter lim="800000"/>
            <a:headEnd/>
            <a:tailEnd/>
          </a:ln>
        </p:spPr>
        <p:txBody>
          <a:bodyPr>
            <a:prstTxWarp prst="textNoShape">
              <a:avLst/>
            </a:prstTxWarp>
          </a:bodyPr>
          <a:lstStyle/>
          <a:p>
            <a:pPr marL="342900" indent="-342900" defTabSz="914400">
              <a:spcBef>
                <a:spcPct val="20000"/>
              </a:spcBef>
              <a:buFont typeface="Arial" charset="0"/>
              <a:buNone/>
            </a:pPr>
            <a:r>
              <a:rPr lang="en-US" sz="3000" b="1" dirty="0" smtClean="0">
                <a:latin typeface="+mj-lt"/>
              </a:rPr>
              <a:t>-Global branding</a:t>
            </a:r>
          </a:p>
          <a:p>
            <a:pPr marL="342900" indent="-342900" defTabSz="914400">
              <a:spcBef>
                <a:spcPct val="20000"/>
              </a:spcBef>
              <a:buFont typeface="Arial" charset="0"/>
              <a:buNone/>
            </a:pPr>
            <a:endParaRPr lang="en-US" sz="3000" b="1" dirty="0" smtClean="0">
              <a:latin typeface="+mj-lt"/>
            </a:endParaRPr>
          </a:p>
          <a:p>
            <a:pPr marL="342900" indent="-342900" defTabSz="914400">
              <a:spcBef>
                <a:spcPct val="20000"/>
              </a:spcBef>
              <a:buFont typeface="Arial" charset="0"/>
              <a:buNone/>
            </a:pPr>
            <a:r>
              <a:rPr lang="en-US" sz="3000" b="1" dirty="0" smtClean="0">
                <a:latin typeface="+mj-lt"/>
              </a:rPr>
              <a:t>-RM Logo did not define our business…people</a:t>
            </a:r>
          </a:p>
          <a:p>
            <a:pPr marL="342900" indent="-342900" defTabSz="914400">
              <a:spcBef>
                <a:spcPct val="20000"/>
              </a:spcBef>
              <a:buFont typeface="Arial" charset="0"/>
              <a:buNone/>
            </a:pPr>
            <a:r>
              <a:rPr lang="en-US" sz="3000" b="1" dirty="0" smtClean="0">
                <a:latin typeface="+mj-lt"/>
              </a:rPr>
              <a:t>would continuously ask what does RM stand for?</a:t>
            </a:r>
          </a:p>
          <a:p>
            <a:pPr marL="342900" indent="-342900" defTabSz="914400">
              <a:spcBef>
                <a:spcPct val="20000"/>
              </a:spcBef>
              <a:buFont typeface="Arial" charset="0"/>
              <a:buNone/>
            </a:pPr>
            <a:endParaRPr lang="en-US" sz="3000" b="1" dirty="0" smtClean="0">
              <a:latin typeface="+mj-lt"/>
            </a:endParaRPr>
          </a:p>
          <a:p>
            <a:pPr marL="342900" indent="-342900" defTabSz="914400">
              <a:spcBef>
                <a:spcPct val="20000"/>
              </a:spcBef>
              <a:buFont typeface="Arial" charset="0"/>
              <a:buNone/>
            </a:pPr>
            <a:r>
              <a:rPr lang="en-US" sz="3000" b="1" dirty="0" smtClean="0">
                <a:latin typeface="+mj-lt"/>
              </a:rPr>
              <a:t>-We wanted people to understand RM Education’s </a:t>
            </a:r>
          </a:p>
          <a:p>
            <a:pPr marL="342900" indent="-342900" defTabSz="914400">
              <a:spcBef>
                <a:spcPct val="20000"/>
              </a:spcBef>
              <a:buFont typeface="Arial" charset="0"/>
              <a:buNone/>
            </a:pPr>
            <a:r>
              <a:rPr lang="en-US" sz="3000" b="1" dirty="0" smtClean="0">
                <a:latin typeface="+mj-lt"/>
              </a:rPr>
              <a:t>main message, which is to help teachers “teach” and</a:t>
            </a:r>
          </a:p>
          <a:p>
            <a:pPr marL="342900" indent="-342900" defTabSz="914400">
              <a:spcBef>
                <a:spcPct val="20000"/>
              </a:spcBef>
              <a:buFont typeface="Arial" charset="0"/>
              <a:buNone/>
            </a:pPr>
            <a:r>
              <a:rPr lang="en-US" sz="3000" b="1" dirty="0" smtClean="0">
                <a:latin typeface="+mj-lt"/>
              </a:rPr>
              <a:t>students “learn.”</a:t>
            </a:r>
            <a:endParaRPr lang="en-US" sz="3000" b="1"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686800" cy="1143000"/>
          </a:xfrm>
        </p:spPr>
        <p:txBody>
          <a:bodyPr/>
          <a:lstStyle/>
          <a:p>
            <a:r>
              <a:rPr lang="en-US" sz="3200" b="1" dirty="0" smtClean="0">
                <a:solidFill>
                  <a:srgbClr val="002060"/>
                </a:solidFill>
              </a:rPr>
              <a:t>Sharp </a:t>
            </a:r>
            <a:r>
              <a:rPr lang="en-US" sz="3200" b="1" dirty="0" smtClean="0">
                <a:solidFill>
                  <a:srgbClr val="002060"/>
                </a:solidFill>
                <a:ea typeface="Geneva"/>
                <a:cs typeface="Geneva"/>
              </a:rPr>
              <a:t>“3D” Projectors</a:t>
            </a:r>
            <a:endParaRPr lang="en-US" sz="3200" b="1" dirty="0">
              <a:solidFill>
                <a:srgbClr val="002060"/>
              </a:solidFill>
            </a:endParaRPr>
          </a:p>
        </p:txBody>
      </p:sp>
      <p:sp>
        <p:nvSpPr>
          <p:cNvPr id="3" name="Text Placeholder 2"/>
          <p:cNvSpPr>
            <a:spLocks noGrp="1"/>
          </p:cNvSpPr>
          <p:nvPr>
            <p:ph type="body" sz="quarter" idx="13"/>
          </p:nvPr>
        </p:nvSpPr>
        <p:spPr/>
        <p:txBody>
          <a:bodyPr/>
          <a:lstStyle/>
          <a:p>
            <a:endParaRPr lang="en-US" dirty="0"/>
          </a:p>
        </p:txBody>
      </p:sp>
      <p:sp>
        <p:nvSpPr>
          <p:cNvPr id="4" name="Text Placeholder 3"/>
          <p:cNvSpPr>
            <a:spLocks noGrp="1"/>
          </p:cNvSpPr>
          <p:nvPr>
            <p:ph type="body" sz="quarter" idx="14"/>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7" name="Text Placeholder 6"/>
          <p:cNvSpPr>
            <a:spLocks noGrp="1"/>
          </p:cNvSpPr>
          <p:nvPr>
            <p:ph type="body" sz="quarter" idx="17"/>
          </p:nvPr>
        </p:nvSpPr>
        <p:spPr>
          <a:xfrm>
            <a:off x="457200" y="1417638"/>
            <a:ext cx="6534195" cy="4938712"/>
          </a:xfrm>
        </p:spPr>
        <p:txBody>
          <a:bodyPr/>
          <a:lstStyle/>
          <a:p>
            <a:pPr>
              <a:buNone/>
            </a:pPr>
            <a:r>
              <a:rPr lang="en-US" b="1" dirty="0" smtClean="0"/>
              <a:t>RM now provides 3D ready projector to Duval County. </a:t>
            </a:r>
          </a:p>
          <a:p>
            <a:pPr>
              <a:buNone/>
            </a:pPr>
            <a:r>
              <a:rPr lang="en-US" b="1" dirty="0" smtClean="0"/>
              <a:t>There are two models that would be replaced:</a:t>
            </a:r>
          </a:p>
          <a:p>
            <a:pPr>
              <a:buNone/>
            </a:pPr>
            <a:endParaRPr lang="en-US" b="1" dirty="0" smtClean="0"/>
          </a:p>
          <a:p>
            <a:pPr>
              <a:buNone/>
            </a:pPr>
            <a:r>
              <a:rPr lang="en-US" b="1" dirty="0" smtClean="0"/>
              <a:t>Sharp 262- Replaced with Sharp 2701X- $660.00</a:t>
            </a:r>
          </a:p>
          <a:p>
            <a:pPr>
              <a:buNone/>
            </a:pPr>
            <a:r>
              <a:rPr lang="en-US" b="1" dirty="0" smtClean="0"/>
              <a:t>Sharp 267- Replaced with Sharp 2807W- $999.00</a:t>
            </a:r>
          </a:p>
          <a:p>
            <a:pPr>
              <a:buNone/>
            </a:pPr>
            <a:endParaRPr lang="en-US" b="1" dirty="0" smtClean="0"/>
          </a:p>
          <a:p>
            <a:pPr>
              <a:buNone/>
            </a:pPr>
            <a:r>
              <a:rPr lang="en-US" b="1" dirty="0" smtClean="0"/>
              <a:t>In both instances, the projector are brighter, more</a:t>
            </a:r>
          </a:p>
          <a:p>
            <a:pPr>
              <a:buNone/>
            </a:pPr>
            <a:r>
              <a:rPr lang="en-US" b="1" dirty="0" smtClean="0"/>
              <a:t>light weight and ready to project 3D content.</a:t>
            </a:r>
          </a:p>
          <a:p>
            <a:pPr>
              <a:buNone/>
            </a:pPr>
            <a:endParaRPr lang="en-US" b="1" dirty="0" smtClean="0"/>
          </a:p>
          <a:p>
            <a:pPr>
              <a:buNone/>
            </a:pPr>
            <a:r>
              <a:rPr lang="en-US" b="1" dirty="0" smtClean="0">
                <a:hlinkClick r:id="rId3"/>
              </a:rPr>
              <a:t>http://www.youtube.com/watch?v=dMPekyb9SLM</a:t>
            </a:r>
            <a:endParaRPr lang="en-US" b="1" dirty="0" smtClean="0"/>
          </a:p>
          <a:p>
            <a:pPr>
              <a:buNone/>
            </a:pPr>
            <a:endParaRPr lang="en-US" b="1" dirty="0"/>
          </a:p>
        </p:txBody>
      </p:sp>
      <p:pic>
        <p:nvPicPr>
          <p:cNvPr id="1026" name="Picture 2"/>
          <p:cNvPicPr>
            <a:picLocks noChangeAspect="1" noChangeArrowheads="1"/>
          </p:cNvPicPr>
          <p:nvPr/>
        </p:nvPicPr>
        <p:blipFill>
          <a:blip r:embed="rId4"/>
          <a:srcRect/>
          <a:stretch>
            <a:fillRect/>
          </a:stretch>
        </p:blipFill>
        <p:spPr bwMode="auto">
          <a:xfrm>
            <a:off x="6658166" y="1902542"/>
            <a:ext cx="2020249" cy="983380"/>
          </a:xfrm>
          <a:prstGeom prst="rect">
            <a:avLst/>
          </a:prstGeom>
          <a:noFill/>
          <a:ln w="9525">
            <a:noFill/>
            <a:miter lim="800000"/>
            <a:headEnd/>
            <a:tailEnd/>
          </a:ln>
        </p:spPr>
      </p:pic>
      <p:pic>
        <p:nvPicPr>
          <p:cNvPr id="1027" name="Picture 3"/>
          <p:cNvPicPr>
            <a:picLocks noChangeAspect="1" noChangeArrowheads="1"/>
          </p:cNvPicPr>
          <p:nvPr/>
        </p:nvPicPr>
        <p:blipFill>
          <a:blip r:embed="rId5"/>
          <a:srcRect/>
          <a:stretch>
            <a:fillRect/>
          </a:stretch>
        </p:blipFill>
        <p:spPr bwMode="auto">
          <a:xfrm>
            <a:off x="6658166" y="3292828"/>
            <a:ext cx="2028634" cy="958701"/>
          </a:xfrm>
          <a:prstGeom prst="rect">
            <a:avLst/>
          </a:prstGeom>
          <a:noFill/>
          <a:ln w="9525">
            <a:noFill/>
            <a:miter lim="800000"/>
            <a:headEnd/>
            <a:tailEnd/>
          </a:ln>
        </p:spPr>
      </p:pic>
      <p:sp>
        <p:nvSpPr>
          <p:cNvPr id="10" name="TextBox 9"/>
          <p:cNvSpPr txBox="1"/>
          <p:nvPr/>
        </p:nvSpPr>
        <p:spPr>
          <a:xfrm>
            <a:off x="6991395" y="4251529"/>
            <a:ext cx="1391728" cy="369332"/>
          </a:xfrm>
          <a:prstGeom prst="rect">
            <a:avLst/>
          </a:prstGeom>
          <a:noFill/>
        </p:spPr>
        <p:txBody>
          <a:bodyPr wrap="none" rtlCol="0">
            <a:spAutoFit/>
          </a:bodyPr>
          <a:lstStyle/>
          <a:p>
            <a:r>
              <a:rPr lang="en-US" dirty="0" smtClean="0"/>
              <a:t>3000 lumens</a:t>
            </a:r>
            <a:endParaRPr lang="en-US" dirty="0"/>
          </a:p>
        </p:txBody>
      </p:sp>
      <p:sp>
        <p:nvSpPr>
          <p:cNvPr id="12" name="TextBox 11"/>
          <p:cNvSpPr txBox="1"/>
          <p:nvPr/>
        </p:nvSpPr>
        <p:spPr>
          <a:xfrm>
            <a:off x="6991395" y="2923496"/>
            <a:ext cx="1391728" cy="369332"/>
          </a:xfrm>
          <a:prstGeom prst="rect">
            <a:avLst/>
          </a:prstGeom>
          <a:noFill/>
        </p:spPr>
        <p:txBody>
          <a:bodyPr wrap="none" rtlCol="0">
            <a:spAutoFit/>
          </a:bodyPr>
          <a:lstStyle/>
          <a:p>
            <a:r>
              <a:rPr lang="en-US" dirty="0" smtClean="0"/>
              <a:t>2700 lumens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673"/>
            <a:ext cx="8229600" cy="1143000"/>
          </a:xfrm>
        </p:spPr>
        <p:txBody>
          <a:bodyPr/>
          <a:lstStyle/>
          <a:p>
            <a:r>
              <a:rPr lang="en-US" b="1" dirty="0" smtClean="0"/>
              <a:t>RM ePad</a:t>
            </a:r>
            <a:endParaRPr lang="en-US" b="1" dirty="0"/>
          </a:p>
        </p:txBody>
      </p:sp>
      <p:sp>
        <p:nvSpPr>
          <p:cNvPr id="3" name="Text Placeholder 2"/>
          <p:cNvSpPr>
            <a:spLocks noGrp="1"/>
          </p:cNvSpPr>
          <p:nvPr>
            <p:ph type="body" sz="quarter" idx="13"/>
          </p:nvPr>
        </p:nvSpPr>
        <p:spPr/>
        <p:txBody>
          <a:bodyPr/>
          <a:lstStyle/>
          <a:p>
            <a:endParaRPr lang="en-US" dirty="0"/>
          </a:p>
        </p:txBody>
      </p:sp>
      <p:sp>
        <p:nvSpPr>
          <p:cNvPr id="4" name="Text Placeholder 3"/>
          <p:cNvSpPr>
            <a:spLocks noGrp="1"/>
          </p:cNvSpPr>
          <p:nvPr>
            <p:ph type="body" sz="quarter" idx="14"/>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7" name="Text Placeholder 6"/>
          <p:cNvSpPr>
            <a:spLocks noGrp="1"/>
          </p:cNvSpPr>
          <p:nvPr>
            <p:ph type="body" sz="quarter" idx="17"/>
          </p:nvPr>
        </p:nvSpPr>
        <p:spPr>
          <a:xfrm>
            <a:off x="457199" y="1191673"/>
            <a:ext cx="6534195" cy="5038271"/>
          </a:xfrm>
        </p:spPr>
        <p:txBody>
          <a:bodyPr>
            <a:noAutofit/>
          </a:bodyPr>
          <a:lstStyle/>
          <a:p>
            <a:pPr>
              <a:buNone/>
            </a:pPr>
            <a:r>
              <a:rPr lang="en-US" sz="2800" b="1" dirty="0" smtClean="0"/>
              <a:t>Features and Benefits</a:t>
            </a:r>
          </a:p>
          <a:p>
            <a:r>
              <a:rPr lang="en-US" sz="1600" b="1" dirty="0" smtClean="0"/>
              <a:t>Hand straps make it easy to carry</a:t>
            </a:r>
          </a:p>
          <a:p>
            <a:r>
              <a:rPr lang="en-US" sz="1600" b="1" dirty="0" smtClean="0"/>
              <a:t>Built-in keyboard emulator</a:t>
            </a:r>
          </a:p>
          <a:p>
            <a:r>
              <a:rPr lang="en-US" sz="1600" b="1" dirty="0" smtClean="0"/>
              <a:t>Left and right mouse buttons on ePad and wireless pen</a:t>
            </a:r>
          </a:p>
          <a:p>
            <a:r>
              <a:rPr lang="en-US" sz="1600" b="1" dirty="0" smtClean="0"/>
              <a:t>Volume control buttons on ePad</a:t>
            </a:r>
          </a:p>
          <a:p>
            <a:r>
              <a:rPr lang="en-US" sz="1600" b="1" dirty="0" smtClean="0"/>
              <a:t>Contains replaceable, rechargeable batteries</a:t>
            </a:r>
          </a:p>
          <a:p>
            <a:r>
              <a:rPr lang="en-US" sz="1600" b="1" dirty="0" smtClean="0"/>
              <a:t>USB cable for wired connection to a PC and for charging</a:t>
            </a:r>
          </a:p>
          <a:p>
            <a:r>
              <a:rPr lang="en-US" sz="1600" b="1" dirty="0" smtClean="0"/>
              <a:t>USB a/c adaptor (country specific)</a:t>
            </a:r>
          </a:p>
          <a:p>
            <a:r>
              <a:rPr lang="en-US" sz="1600" b="1" dirty="0" smtClean="0"/>
              <a:t>Spare pen tips</a:t>
            </a:r>
          </a:p>
          <a:p>
            <a:r>
              <a:rPr lang="en-US" sz="1600" b="1" dirty="0" smtClean="0"/>
              <a:t>LCS status screen</a:t>
            </a:r>
          </a:p>
          <a:p>
            <a:r>
              <a:rPr lang="en-US" sz="1600" b="1" dirty="0" smtClean="0"/>
              <a:t>Wireless pen with red laser pointer</a:t>
            </a:r>
          </a:p>
          <a:p>
            <a:r>
              <a:rPr lang="en-US" sz="1600" b="1" dirty="0" smtClean="0"/>
              <a:t>Includes RM Easiteach</a:t>
            </a:r>
          </a:p>
          <a:p>
            <a:r>
              <a:rPr lang="en-US" sz="1600" b="1" dirty="0" smtClean="0"/>
              <a:t>Receiver dongle with 3-port USB hub</a:t>
            </a:r>
          </a:p>
          <a:p>
            <a:r>
              <a:rPr lang="en-US" sz="1600" b="1" dirty="0" smtClean="0"/>
              <a:t>Over 40 hours of battery life on one charge</a:t>
            </a:r>
          </a:p>
          <a:p>
            <a:r>
              <a:rPr lang="en-US" sz="1600" b="1" dirty="0" smtClean="0"/>
              <a:t>Over 20 hours of pen battery life</a:t>
            </a:r>
          </a:p>
          <a:p>
            <a:r>
              <a:rPr lang="en-US" sz="1600" b="1" dirty="0" smtClean="0"/>
              <a:t>1 year warranty</a:t>
            </a:r>
          </a:p>
          <a:p>
            <a:r>
              <a:rPr lang="en-US" sz="1600" b="1" dirty="0" smtClean="0"/>
              <a:t>Includes a 1 year warranty (for problems found during normal usage) </a:t>
            </a:r>
          </a:p>
          <a:p>
            <a:pPr>
              <a:buNone/>
            </a:pPr>
            <a:endParaRPr lang="en-US" sz="1600" dirty="0"/>
          </a:p>
        </p:txBody>
      </p:sp>
      <p:pic>
        <p:nvPicPr>
          <p:cNvPr id="2050" name="Picture 2"/>
          <p:cNvPicPr>
            <a:picLocks noChangeAspect="1" noChangeArrowheads="1"/>
          </p:cNvPicPr>
          <p:nvPr/>
        </p:nvPicPr>
        <p:blipFill>
          <a:blip r:embed="rId3"/>
          <a:srcRect/>
          <a:stretch>
            <a:fillRect/>
          </a:stretch>
        </p:blipFill>
        <p:spPr bwMode="auto">
          <a:xfrm>
            <a:off x="5683920" y="1504335"/>
            <a:ext cx="3224106" cy="32881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b="1" dirty="0" smtClean="0">
                <a:latin typeface="Calibri" charset="0"/>
                <a:ea typeface="Calibri" charset="0"/>
                <a:cs typeface="Calibri" charset="0"/>
              </a:rPr>
              <a:t>Introducing RM Learning Platform</a:t>
            </a:r>
          </a:p>
        </p:txBody>
      </p:sp>
      <p:sp>
        <p:nvSpPr>
          <p:cNvPr id="9219" name="Text Placeholder 2"/>
          <p:cNvSpPr>
            <a:spLocks noGrp="1"/>
          </p:cNvSpPr>
          <p:nvPr>
            <p:ph type="body" sz="quarter" idx="13"/>
          </p:nvPr>
        </p:nvSpPr>
        <p:spPr bwMode="auto">
          <a:xfrm>
            <a:off x="457200" y="6365875"/>
            <a:ext cx="1687513" cy="395288"/>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9220" name="Text Placeholder 3"/>
          <p:cNvSpPr>
            <a:spLocks noGrp="1"/>
          </p:cNvSpPr>
          <p:nvPr>
            <p:ph type="body" sz="quarter" idx="14"/>
          </p:nvPr>
        </p:nvSpPr>
        <p:spPr bwMode="auto">
          <a:xfrm>
            <a:off x="5303838" y="6356350"/>
            <a:ext cx="1687512" cy="396875"/>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9221" name="Text Placeholder 4"/>
          <p:cNvSpPr>
            <a:spLocks noGrp="1"/>
          </p:cNvSpPr>
          <p:nvPr>
            <p:ph type="body" sz="quarter" idx="15"/>
          </p:nvPr>
        </p:nvSpPr>
        <p:spPr bwMode="auto">
          <a:xfrm>
            <a:off x="7508875" y="6365875"/>
            <a:ext cx="1169988" cy="395288"/>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en-US" dirty="0" smtClean="0">
              <a:latin typeface="Calibri" charset="0"/>
            </a:endParaRPr>
          </a:p>
        </p:txBody>
      </p:sp>
      <p:sp>
        <p:nvSpPr>
          <p:cNvPr id="9222" name="Content Placeholder 2"/>
          <p:cNvSpPr>
            <a:spLocks/>
          </p:cNvSpPr>
          <p:nvPr/>
        </p:nvSpPr>
        <p:spPr bwMode="auto">
          <a:xfrm>
            <a:off x="457200" y="1600200"/>
            <a:ext cx="8458200" cy="4525963"/>
          </a:xfrm>
          <a:prstGeom prst="rect">
            <a:avLst/>
          </a:prstGeom>
          <a:noFill/>
          <a:ln w="9525">
            <a:noFill/>
            <a:miter lim="800000"/>
            <a:headEnd/>
            <a:tailEnd/>
          </a:ln>
        </p:spPr>
        <p:txBody>
          <a:bodyPr>
            <a:prstTxWarp prst="textNoShape">
              <a:avLst/>
            </a:prstTxWarp>
          </a:bodyPr>
          <a:lstStyle/>
          <a:p>
            <a:pPr marL="342900" indent="-342900" defTabSz="914400">
              <a:spcBef>
                <a:spcPct val="20000"/>
              </a:spcBef>
              <a:buFont typeface="Arial" charset="0"/>
              <a:buNone/>
            </a:pPr>
            <a:endParaRPr lang="en-US" sz="3600" i="1" dirty="0">
              <a:latin typeface="Calibri" charset="0"/>
            </a:endParaRPr>
          </a:p>
          <a:p>
            <a:pPr marL="342900" indent="-342900" defTabSz="914400">
              <a:spcBef>
                <a:spcPct val="20000"/>
              </a:spcBef>
              <a:buFont typeface="Arial" charset="0"/>
              <a:buNone/>
            </a:pPr>
            <a:r>
              <a:rPr lang="en-US" sz="3600" i="1" dirty="0">
                <a:latin typeface="Calibri" charset="0"/>
              </a:rPr>
              <a:t>   </a:t>
            </a:r>
            <a:r>
              <a:rPr lang="en-US" sz="3600" b="1" i="1" dirty="0">
                <a:latin typeface="Calibri" charset="0"/>
              </a:rPr>
              <a:t>RM Learning Platform is a full-featured, easy-to-use Learning Management System and Education Portal, designed specifically for K-12 schools and districts.</a:t>
            </a:r>
            <a:endParaRPr lang="en-US" sz="3200" b="1" dirty="0">
              <a:latin typeface="Calibri"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2"/>
          <p:cNvPicPr>
            <a:picLocks noChangeAspect="1" noChangeArrowheads="1"/>
          </p:cNvPicPr>
          <p:nvPr/>
        </p:nvPicPr>
        <p:blipFill>
          <a:blip r:embed="rId3">
            <a:alphaModFix amt="40000"/>
          </a:blip>
          <a:srcRect/>
          <a:stretch>
            <a:fillRect/>
          </a:stretch>
        </p:blipFill>
        <p:spPr bwMode="auto">
          <a:xfrm>
            <a:off x="1295400" y="39688"/>
            <a:ext cx="6437313" cy="6437312"/>
          </a:xfrm>
          <a:prstGeom prst="rect">
            <a:avLst/>
          </a:prstGeom>
          <a:noFill/>
          <a:ln w="9525">
            <a:noFill/>
            <a:miter lim="800000"/>
            <a:headEnd/>
            <a:tailEnd/>
          </a:ln>
          <a:effectLst>
            <a:outerShdw blurRad="152400" dist="139699" dir="2700000" algn="ctr" rotWithShape="0">
              <a:srgbClr val="FFFFFF">
                <a:alpha val="75000"/>
              </a:srgbClr>
            </a:outerShdw>
          </a:effectLst>
        </p:spPr>
      </p:pic>
      <p:sp>
        <p:nvSpPr>
          <p:cNvPr id="157700" name="Rectangle 4"/>
          <p:cNvSpPr>
            <a:spLocks/>
          </p:cNvSpPr>
          <p:nvPr/>
        </p:nvSpPr>
        <p:spPr bwMode="auto">
          <a:xfrm>
            <a:off x="6364288" y="1219200"/>
            <a:ext cx="2328862"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RTI Documentation</a:t>
            </a:r>
          </a:p>
        </p:txBody>
      </p:sp>
      <p:sp>
        <p:nvSpPr>
          <p:cNvPr id="157701" name="Rectangle 5"/>
          <p:cNvSpPr>
            <a:spLocks/>
          </p:cNvSpPr>
          <p:nvPr/>
        </p:nvSpPr>
        <p:spPr bwMode="auto">
          <a:xfrm>
            <a:off x="6364288" y="2362200"/>
            <a:ext cx="2779712"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Parent Communication</a:t>
            </a:r>
          </a:p>
        </p:txBody>
      </p:sp>
      <p:sp>
        <p:nvSpPr>
          <p:cNvPr id="157703" name="Rectangle 7"/>
          <p:cNvSpPr>
            <a:spLocks/>
          </p:cNvSpPr>
          <p:nvPr/>
        </p:nvSpPr>
        <p:spPr bwMode="auto">
          <a:xfrm>
            <a:off x="7083425" y="3429000"/>
            <a:ext cx="1751013"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Data Analytics</a:t>
            </a:r>
          </a:p>
        </p:txBody>
      </p:sp>
      <p:sp>
        <p:nvSpPr>
          <p:cNvPr id="157704" name="Rectangle 8"/>
          <p:cNvSpPr>
            <a:spLocks/>
          </p:cNvSpPr>
          <p:nvPr/>
        </p:nvSpPr>
        <p:spPr bwMode="auto">
          <a:xfrm>
            <a:off x="6400800" y="4114800"/>
            <a:ext cx="2398713"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Application Sharing</a:t>
            </a:r>
          </a:p>
        </p:txBody>
      </p:sp>
      <p:sp>
        <p:nvSpPr>
          <p:cNvPr id="157705" name="Rectangle 9"/>
          <p:cNvSpPr>
            <a:spLocks/>
          </p:cNvSpPr>
          <p:nvPr/>
        </p:nvSpPr>
        <p:spPr bwMode="auto">
          <a:xfrm>
            <a:off x="2941638" y="6477000"/>
            <a:ext cx="355600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Virtual Learning Environment</a:t>
            </a:r>
          </a:p>
        </p:txBody>
      </p:sp>
      <p:sp>
        <p:nvSpPr>
          <p:cNvPr id="157706" name="Rectangle 10"/>
          <p:cNvSpPr>
            <a:spLocks/>
          </p:cNvSpPr>
          <p:nvPr/>
        </p:nvSpPr>
        <p:spPr bwMode="auto">
          <a:xfrm>
            <a:off x="2233613" y="685800"/>
            <a:ext cx="469900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Imbedded 21st Century Learning Tools</a:t>
            </a:r>
          </a:p>
        </p:txBody>
      </p:sp>
      <p:sp>
        <p:nvSpPr>
          <p:cNvPr id="157707" name="Rectangle 11"/>
          <p:cNvSpPr>
            <a:spLocks/>
          </p:cNvSpPr>
          <p:nvPr/>
        </p:nvSpPr>
        <p:spPr bwMode="auto">
          <a:xfrm>
            <a:off x="404813" y="5105400"/>
            <a:ext cx="3260725"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Academic Data Warehouse</a:t>
            </a:r>
          </a:p>
        </p:txBody>
      </p:sp>
      <p:sp>
        <p:nvSpPr>
          <p:cNvPr id="157708" name="Rectangle 12"/>
          <p:cNvSpPr>
            <a:spLocks/>
          </p:cNvSpPr>
          <p:nvPr/>
        </p:nvSpPr>
        <p:spPr bwMode="auto">
          <a:xfrm>
            <a:off x="304800" y="4572000"/>
            <a:ext cx="241300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Student e-portfolios</a:t>
            </a:r>
          </a:p>
        </p:txBody>
      </p:sp>
      <p:sp>
        <p:nvSpPr>
          <p:cNvPr id="157709" name="Rectangle 13"/>
          <p:cNvSpPr>
            <a:spLocks/>
          </p:cNvSpPr>
          <p:nvPr/>
        </p:nvSpPr>
        <p:spPr bwMode="auto">
          <a:xfrm>
            <a:off x="990600" y="4038600"/>
            <a:ext cx="1439863"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Pod casting</a:t>
            </a:r>
          </a:p>
        </p:txBody>
      </p:sp>
      <p:sp>
        <p:nvSpPr>
          <p:cNvPr id="157710" name="Rectangle 14"/>
          <p:cNvSpPr>
            <a:spLocks/>
          </p:cNvSpPr>
          <p:nvPr/>
        </p:nvSpPr>
        <p:spPr bwMode="auto">
          <a:xfrm>
            <a:off x="296863" y="1371600"/>
            <a:ext cx="241300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District Calendaring</a:t>
            </a:r>
          </a:p>
        </p:txBody>
      </p:sp>
      <p:sp>
        <p:nvSpPr>
          <p:cNvPr id="157711" name="Rectangle 15"/>
          <p:cNvSpPr>
            <a:spLocks/>
          </p:cNvSpPr>
          <p:nvPr/>
        </p:nvSpPr>
        <p:spPr bwMode="auto">
          <a:xfrm>
            <a:off x="228600" y="1981200"/>
            <a:ext cx="2441575"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Secure File Transfer</a:t>
            </a:r>
          </a:p>
        </p:txBody>
      </p:sp>
      <p:sp>
        <p:nvSpPr>
          <p:cNvPr id="157713" name="Rectangle 17"/>
          <p:cNvSpPr>
            <a:spLocks/>
          </p:cNvSpPr>
          <p:nvPr/>
        </p:nvSpPr>
        <p:spPr bwMode="auto">
          <a:xfrm>
            <a:off x="6632575" y="4724400"/>
            <a:ext cx="1552575"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Web Hosting</a:t>
            </a:r>
          </a:p>
        </p:txBody>
      </p:sp>
      <p:sp>
        <p:nvSpPr>
          <p:cNvPr id="157714" name="Rectangle 18"/>
          <p:cNvSpPr>
            <a:spLocks/>
          </p:cNvSpPr>
          <p:nvPr/>
        </p:nvSpPr>
        <p:spPr bwMode="auto">
          <a:xfrm>
            <a:off x="7129463" y="2819400"/>
            <a:ext cx="1497012"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Assessment</a:t>
            </a:r>
          </a:p>
        </p:txBody>
      </p:sp>
      <p:sp>
        <p:nvSpPr>
          <p:cNvPr id="157715" name="Rectangle 19"/>
          <p:cNvSpPr>
            <a:spLocks/>
          </p:cNvSpPr>
          <p:nvPr/>
        </p:nvSpPr>
        <p:spPr bwMode="auto">
          <a:xfrm>
            <a:off x="6838950" y="5257800"/>
            <a:ext cx="1214438"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GB" sz="2000" b="1" dirty="0">
                <a:solidFill>
                  <a:srgbClr val="000000"/>
                </a:solidFill>
                <a:latin typeface="Helvetica" charset="0"/>
                <a:ea typeface="Helvetica" charset="0"/>
                <a:cs typeface="Helvetica" charset="0"/>
                <a:sym typeface="Helvetica" charset="0"/>
              </a:rPr>
              <a:t>Item Bank</a:t>
            </a:r>
            <a:endParaRPr lang="en-US" sz="2000" b="1" dirty="0">
              <a:solidFill>
                <a:srgbClr val="000000"/>
              </a:solidFill>
              <a:latin typeface="Helvetica" charset="0"/>
              <a:ea typeface="Helvetica" charset="0"/>
              <a:cs typeface="Helvetica" charset="0"/>
              <a:sym typeface="Helvetica" charset="0"/>
            </a:endParaRPr>
          </a:p>
        </p:txBody>
      </p:sp>
      <p:sp>
        <p:nvSpPr>
          <p:cNvPr id="157716" name="Rectangle 20"/>
          <p:cNvSpPr>
            <a:spLocks/>
          </p:cNvSpPr>
          <p:nvPr/>
        </p:nvSpPr>
        <p:spPr bwMode="auto">
          <a:xfrm>
            <a:off x="1066800" y="3352800"/>
            <a:ext cx="677863"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Email</a:t>
            </a:r>
          </a:p>
        </p:txBody>
      </p:sp>
      <p:sp>
        <p:nvSpPr>
          <p:cNvPr id="2" name="Rectangle 12"/>
          <p:cNvSpPr>
            <a:spLocks/>
          </p:cNvSpPr>
          <p:nvPr/>
        </p:nvSpPr>
        <p:spPr bwMode="auto">
          <a:xfrm>
            <a:off x="6497638" y="1828800"/>
            <a:ext cx="247015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Curriculum Mapping</a:t>
            </a:r>
          </a:p>
        </p:txBody>
      </p:sp>
      <p:sp>
        <p:nvSpPr>
          <p:cNvPr id="3" name="Rectangle 7"/>
          <p:cNvSpPr>
            <a:spLocks/>
          </p:cNvSpPr>
          <p:nvPr/>
        </p:nvSpPr>
        <p:spPr bwMode="auto">
          <a:xfrm>
            <a:off x="1744663" y="5638800"/>
            <a:ext cx="1397000"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Teacher PD</a:t>
            </a:r>
          </a:p>
        </p:txBody>
      </p:sp>
      <p:sp>
        <p:nvSpPr>
          <p:cNvPr id="4" name="Rectangle 20"/>
          <p:cNvSpPr>
            <a:spLocks/>
          </p:cNvSpPr>
          <p:nvPr/>
        </p:nvSpPr>
        <p:spPr bwMode="auto">
          <a:xfrm>
            <a:off x="533400" y="2667000"/>
            <a:ext cx="1524000" cy="304800"/>
          </a:xfrm>
          <a:prstGeom prst="rect">
            <a:avLst/>
          </a:prstGeom>
          <a:noFill/>
          <a:ln w="9525">
            <a:noFill/>
            <a:miter lim="800000"/>
            <a:headEnd/>
            <a:tailEnd/>
          </a:ln>
        </p:spPr>
        <p:txBody>
          <a:bodyPr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Grade book</a:t>
            </a:r>
          </a:p>
        </p:txBody>
      </p:sp>
      <p:sp>
        <p:nvSpPr>
          <p:cNvPr id="5" name="Rectangle 18"/>
          <p:cNvSpPr>
            <a:spLocks/>
          </p:cNvSpPr>
          <p:nvPr/>
        </p:nvSpPr>
        <p:spPr bwMode="auto">
          <a:xfrm>
            <a:off x="5575300" y="5791200"/>
            <a:ext cx="3330575" cy="304800"/>
          </a:xfrm>
          <a:prstGeom prst="rect">
            <a:avLst/>
          </a:prstGeom>
          <a:noFill/>
          <a:ln w="9525">
            <a:noFill/>
            <a:miter lim="800000"/>
            <a:headEnd/>
            <a:tailEnd/>
          </a:ln>
        </p:spPr>
        <p:txBody>
          <a:bodyPr wrap="none" lIns="0" tIns="0" rIns="0" bIns="0" anchor="ctr">
            <a:prstTxWarp prst="textNoShape">
              <a:avLst/>
            </a:prstTxWarp>
            <a:spAutoFit/>
          </a:bodyPr>
          <a:lstStyle/>
          <a:p>
            <a:pPr algn="ctr" defTabSz="642938"/>
            <a:r>
              <a:rPr lang="en-US" sz="2000" b="1" dirty="0">
                <a:solidFill>
                  <a:srgbClr val="000000"/>
                </a:solidFill>
                <a:latin typeface="Helvetica" charset="0"/>
                <a:ea typeface="Helvetica" charset="0"/>
                <a:cs typeface="Helvetica" charset="0"/>
                <a:sym typeface="Helvetica" charset="0"/>
              </a:rPr>
              <a:t>District Collaboration Tools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500"/>
                                  </p:stCondLst>
                                  <p:childTnLst>
                                    <p:set>
                                      <p:cBhvr>
                                        <p:cTn id="6" dur="1" fill="hold">
                                          <p:stCondLst>
                                            <p:cond delay="499"/>
                                          </p:stCondLst>
                                        </p:cTn>
                                        <p:tgtEl>
                                          <p:spTgt spid="157706"/>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1500"/>
                                  </p:stCondLst>
                                  <p:childTnLst>
                                    <p:set>
                                      <p:cBhvr>
                                        <p:cTn id="9" dur="1" fill="hold">
                                          <p:stCondLst>
                                            <p:cond delay="499"/>
                                          </p:stCondLst>
                                        </p:cTn>
                                        <p:tgtEl>
                                          <p:spTgt spid="157700"/>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1500"/>
                                  </p:stCondLst>
                                  <p:childTnLst>
                                    <p:set>
                                      <p:cBhvr>
                                        <p:cTn id="12" dur="1" fill="hold">
                                          <p:stCondLst>
                                            <p:cond delay="499"/>
                                          </p:stCondLst>
                                        </p:cTn>
                                        <p:tgtEl>
                                          <p:spTgt spid="2"/>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grpId="0" nodeType="afterEffect">
                                  <p:stCondLst>
                                    <p:cond delay="1500"/>
                                  </p:stCondLst>
                                  <p:childTnLst>
                                    <p:set>
                                      <p:cBhvr>
                                        <p:cTn id="15" dur="1" fill="hold">
                                          <p:stCondLst>
                                            <p:cond delay="499"/>
                                          </p:stCondLst>
                                        </p:cTn>
                                        <p:tgtEl>
                                          <p:spTgt spid="157701"/>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grpId="0" nodeType="afterEffect">
                                  <p:stCondLst>
                                    <p:cond delay="1500"/>
                                  </p:stCondLst>
                                  <p:childTnLst>
                                    <p:set>
                                      <p:cBhvr>
                                        <p:cTn id="18" dur="1" fill="hold">
                                          <p:stCondLst>
                                            <p:cond delay="499"/>
                                          </p:stCondLst>
                                        </p:cTn>
                                        <p:tgtEl>
                                          <p:spTgt spid="157714"/>
                                        </p:tgtEl>
                                        <p:attrNameLst>
                                          <p:attrName>style.visibility</p:attrName>
                                        </p:attrNameLst>
                                      </p:cBhvr>
                                      <p:to>
                                        <p:strVal val="visible"/>
                                      </p:to>
                                    </p:set>
                                  </p:childTnLst>
                                </p:cTn>
                              </p:par>
                            </p:childTnLst>
                          </p:cTn>
                        </p:par>
                        <p:par>
                          <p:cTn id="19" fill="hold">
                            <p:stCondLst>
                              <p:cond delay="10000"/>
                            </p:stCondLst>
                            <p:childTnLst>
                              <p:par>
                                <p:cTn id="20" presetID="1" presetClass="entr" presetSubtype="0" fill="hold" grpId="0" nodeType="afterEffect">
                                  <p:stCondLst>
                                    <p:cond delay="1500"/>
                                  </p:stCondLst>
                                  <p:childTnLst>
                                    <p:set>
                                      <p:cBhvr>
                                        <p:cTn id="21" dur="1" fill="hold">
                                          <p:stCondLst>
                                            <p:cond delay="499"/>
                                          </p:stCondLst>
                                        </p:cTn>
                                        <p:tgtEl>
                                          <p:spTgt spid="157703"/>
                                        </p:tgtEl>
                                        <p:attrNameLst>
                                          <p:attrName>style.visibility</p:attrName>
                                        </p:attrNameLst>
                                      </p:cBhvr>
                                      <p:to>
                                        <p:strVal val="visible"/>
                                      </p:to>
                                    </p:set>
                                  </p:childTnLst>
                                </p:cTn>
                              </p:par>
                            </p:childTnLst>
                          </p:cTn>
                        </p:par>
                        <p:par>
                          <p:cTn id="22" fill="hold">
                            <p:stCondLst>
                              <p:cond delay="12000"/>
                            </p:stCondLst>
                            <p:childTnLst>
                              <p:par>
                                <p:cTn id="23" presetID="1" presetClass="entr" presetSubtype="0" fill="hold" grpId="0" nodeType="afterEffect">
                                  <p:stCondLst>
                                    <p:cond delay="1500"/>
                                  </p:stCondLst>
                                  <p:childTnLst>
                                    <p:set>
                                      <p:cBhvr>
                                        <p:cTn id="24" dur="1" fill="hold">
                                          <p:stCondLst>
                                            <p:cond delay="499"/>
                                          </p:stCondLst>
                                        </p:cTn>
                                        <p:tgtEl>
                                          <p:spTgt spid="157704"/>
                                        </p:tgtEl>
                                        <p:attrNameLst>
                                          <p:attrName>style.visibility</p:attrName>
                                        </p:attrNameLst>
                                      </p:cBhvr>
                                      <p:to>
                                        <p:strVal val="visible"/>
                                      </p:to>
                                    </p:set>
                                  </p:childTnLst>
                                </p:cTn>
                              </p:par>
                            </p:childTnLst>
                          </p:cTn>
                        </p:par>
                        <p:par>
                          <p:cTn id="25" fill="hold">
                            <p:stCondLst>
                              <p:cond delay="14000"/>
                            </p:stCondLst>
                            <p:childTnLst>
                              <p:par>
                                <p:cTn id="26" presetID="1" presetClass="entr" presetSubtype="0" fill="hold" grpId="0" nodeType="afterEffect">
                                  <p:stCondLst>
                                    <p:cond delay="1500"/>
                                  </p:stCondLst>
                                  <p:childTnLst>
                                    <p:set>
                                      <p:cBhvr>
                                        <p:cTn id="27" dur="1" fill="hold">
                                          <p:stCondLst>
                                            <p:cond delay="499"/>
                                          </p:stCondLst>
                                        </p:cTn>
                                        <p:tgtEl>
                                          <p:spTgt spid="157713"/>
                                        </p:tgtEl>
                                        <p:attrNameLst>
                                          <p:attrName>style.visibility</p:attrName>
                                        </p:attrNameLst>
                                      </p:cBhvr>
                                      <p:to>
                                        <p:strVal val="visible"/>
                                      </p:to>
                                    </p:set>
                                  </p:childTnLst>
                                </p:cTn>
                              </p:par>
                            </p:childTnLst>
                          </p:cTn>
                        </p:par>
                        <p:par>
                          <p:cTn id="28" fill="hold">
                            <p:stCondLst>
                              <p:cond delay="16000"/>
                            </p:stCondLst>
                            <p:childTnLst>
                              <p:par>
                                <p:cTn id="29" presetID="1" presetClass="entr" presetSubtype="0" fill="hold" grpId="0" nodeType="afterEffect">
                                  <p:stCondLst>
                                    <p:cond delay="1500"/>
                                  </p:stCondLst>
                                  <p:childTnLst>
                                    <p:set>
                                      <p:cBhvr>
                                        <p:cTn id="30" dur="1" fill="hold">
                                          <p:stCondLst>
                                            <p:cond delay="499"/>
                                          </p:stCondLst>
                                        </p:cTn>
                                        <p:tgtEl>
                                          <p:spTgt spid="157715"/>
                                        </p:tgtEl>
                                        <p:attrNameLst>
                                          <p:attrName>style.visibility</p:attrName>
                                        </p:attrNameLst>
                                      </p:cBhvr>
                                      <p:to>
                                        <p:strVal val="visible"/>
                                      </p:to>
                                    </p:set>
                                  </p:childTnLst>
                                </p:cTn>
                              </p:par>
                            </p:childTnLst>
                          </p:cTn>
                        </p:par>
                        <p:par>
                          <p:cTn id="31" fill="hold">
                            <p:stCondLst>
                              <p:cond delay="18000"/>
                            </p:stCondLst>
                            <p:childTnLst>
                              <p:par>
                                <p:cTn id="32" presetID="1" presetClass="entr" presetSubtype="0" fill="hold" grpId="0" nodeType="afterEffect">
                                  <p:stCondLst>
                                    <p:cond delay="1500"/>
                                  </p:stCondLst>
                                  <p:childTnLst>
                                    <p:set>
                                      <p:cBhvr>
                                        <p:cTn id="33" dur="1" fill="hold">
                                          <p:stCondLst>
                                            <p:cond delay="499"/>
                                          </p:stCondLst>
                                        </p:cTn>
                                        <p:tgtEl>
                                          <p:spTgt spid="5"/>
                                        </p:tgtEl>
                                        <p:attrNameLst>
                                          <p:attrName>style.visibility</p:attrName>
                                        </p:attrNameLst>
                                      </p:cBhvr>
                                      <p:to>
                                        <p:strVal val="visible"/>
                                      </p:to>
                                    </p:set>
                                  </p:childTnLst>
                                </p:cTn>
                              </p:par>
                            </p:childTnLst>
                          </p:cTn>
                        </p:par>
                        <p:par>
                          <p:cTn id="34" fill="hold">
                            <p:stCondLst>
                              <p:cond delay="20000"/>
                            </p:stCondLst>
                            <p:childTnLst>
                              <p:par>
                                <p:cTn id="35" presetID="1" presetClass="entr" presetSubtype="0" fill="hold" grpId="0" nodeType="afterEffect">
                                  <p:stCondLst>
                                    <p:cond delay="1500"/>
                                  </p:stCondLst>
                                  <p:childTnLst>
                                    <p:set>
                                      <p:cBhvr>
                                        <p:cTn id="36" dur="1" fill="hold">
                                          <p:stCondLst>
                                            <p:cond delay="499"/>
                                          </p:stCondLst>
                                        </p:cTn>
                                        <p:tgtEl>
                                          <p:spTgt spid="157705"/>
                                        </p:tgtEl>
                                        <p:attrNameLst>
                                          <p:attrName>style.visibility</p:attrName>
                                        </p:attrNameLst>
                                      </p:cBhvr>
                                      <p:to>
                                        <p:strVal val="visible"/>
                                      </p:to>
                                    </p:set>
                                  </p:childTnLst>
                                </p:cTn>
                              </p:par>
                            </p:childTnLst>
                          </p:cTn>
                        </p:par>
                        <p:par>
                          <p:cTn id="37" fill="hold">
                            <p:stCondLst>
                              <p:cond delay="22000"/>
                            </p:stCondLst>
                            <p:childTnLst>
                              <p:par>
                                <p:cTn id="38" presetID="1" presetClass="entr" presetSubtype="0" fill="hold" grpId="0" nodeType="afterEffect">
                                  <p:stCondLst>
                                    <p:cond delay="1500"/>
                                  </p:stCondLst>
                                  <p:childTnLst>
                                    <p:set>
                                      <p:cBhvr>
                                        <p:cTn id="39" dur="1" fill="hold">
                                          <p:stCondLst>
                                            <p:cond delay="499"/>
                                          </p:stCondLst>
                                        </p:cTn>
                                        <p:tgtEl>
                                          <p:spTgt spid="3"/>
                                        </p:tgtEl>
                                        <p:attrNameLst>
                                          <p:attrName>style.visibility</p:attrName>
                                        </p:attrNameLst>
                                      </p:cBhvr>
                                      <p:to>
                                        <p:strVal val="visible"/>
                                      </p:to>
                                    </p:set>
                                  </p:childTnLst>
                                </p:cTn>
                              </p:par>
                            </p:childTnLst>
                          </p:cTn>
                        </p:par>
                        <p:par>
                          <p:cTn id="40" fill="hold">
                            <p:stCondLst>
                              <p:cond delay="24000"/>
                            </p:stCondLst>
                            <p:childTnLst>
                              <p:par>
                                <p:cTn id="41" presetID="1" presetClass="entr" presetSubtype="0" fill="hold" grpId="0" nodeType="afterEffect">
                                  <p:stCondLst>
                                    <p:cond delay="1500"/>
                                  </p:stCondLst>
                                  <p:childTnLst>
                                    <p:set>
                                      <p:cBhvr>
                                        <p:cTn id="42" dur="1" fill="hold">
                                          <p:stCondLst>
                                            <p:cond delay="499"/>
                                          </p:stCondLst>
                                        </p:cTn>
                                        <p:tgtEl>
                                          <p:spTgt spid="157707"/>
                                        </p:tgtEl>
                                        <p:attrNameLst>
                                          <p:attrName>style.visibility</p:attrName>
                                        </p:attrNameLst>
                                      </p:cBhvr>
                                      <p:to>
                                        <p:strVal val="visible"/>
                                      </p:to>
                                    </p:set>
                                  </p:childTnLst>
                                </p:cTn>
                              </p:par>
                            </p:childTnLst>
                          </p:cTn>
                        </p:par>
                        <p:par>
                          <p:cTn id="43" fill="hold">
                            <p:stCondLst>
                              <p:cond delay="26000"/>
                            </p:stCondLst>
                            <p:childTnLst>
                              <p:par>
                                <p:cTn id="44" presetID="1" presetClass="entr" presetSubtype="0" fill="hold" grpId="0" nodeType="afterEffect">
                                  <p:stCondLst>
                                    <p:cond delay="1500"/>
                                  </p:stCondLst>
                                  <p:childTnLst>
                                    <p:set>
                                      <p:cBhvr>
                                        <p:cTn id="45" dur="1" fill="hold">
                                          <p:stCondLst>
                                            <p:cond delay="499"/>
                                          </p:stCondLst>
                                        </p:cTn>
                                        <p:tgtEl>
                                          <p:spTgt spid="157708"/>
                                        </p:tgtEl>
                                        <p:attrNameLst>
                                          <p:attrName>style.visibility</p:attrName>
                                        </p:attrNameLst>
                                      </p:cBhvr>
                                      <p:to>
                                        <p:strVal val="visible"/>
                                      </p:to>
                                    </p:set>
                                  </p:childTnLst>
                                </p:cTn>
                              </p:par>
                            </p:childTnLst>
                          </p:cTn>
                        </p:par>
                        <p:par>
                          <p:cTn id="46" fill="hold">
                            <p:stCondLst>
                              <p:cond delay="28000"/>
                            </p:stCondLst>
                            <p:childTnLst>
                              <p:par>
                                <p:cTn id="47" presetID="1" presetClass="entr" presetSubtype="0" fill="hold" grpId="0" nodeType="afterEffect">
                                  <p:stCondLst>
                                    <p:cond delay="1500"/>
                                  </p:stCondLst>
                                  <p:childTnLst>
                                    <p:set>
                                      <p:cBhvr>
                                        <p:cTn id="48" dur="1" fill="hold">
                                          <p:stCondLst>
                                            <p:cond delay="499"/>
                                          </p:stCondLst>
                                        </p:cTn>
                                        <p:tgtEl>
                                          <p:spTgt spid="157709"/>
                                        </p:tgtEl>
                                        <p:attrNameLst>
                                          <p:attrName>style.visibility</p:attrName>
                                        </p:attrNameLst>
                                      </p:cBhvr>
                                      <p:to>
                                        <p:strVal val="visible"/>
                                      </p:to>
                                    </p:set>
                                  </p:childTnLst>
                                </p:cTn>
                              </p:par>
                            </p:childTnLst>
                          </p:cTn>
                        </p:par>
                        <p:par>
                          <p:cTn id="49" fill="hold">
                            <p:stCondLst>
                              <p:cond delay="30000"/>
                            </p:stCondLst>
                            <p:childTnLst>
                              <p:par>
                                <p:cTn id="50" presetID="1" presetClass="entr" presetSubtype="0" fill="hold" grpId="0" nodeType="afterEffect">
                                  <p:stCondLst>
                                    <p:cond delay="1500"/>
                                  </p:stCondLst>
                                  <p:childTnLst>
                                    <p:set>
                                      <p:cBhvr>
                                        <p:cTn id="51" dur="1" fill="hold">
                                          <p:stCondLst>
                                            <p:cond delay="499"/>
                                          </p:stCondLst>
                                        </p:cTn>
                                        <p:tgtEl>
                                          <p:spTgt spid="157716"/>
                                        </p:tgtEl>
                                        <p:attrNameLst>
                                          <p:attrName>style.visibility</p:attrName>
                                        </p:attrNameLst>
                                      </p:cBhvr>
                                      <p:to>
                                        <p:strVal val="visible"/>
                                      </p:to>
                                    </p:set>
                                  </p:childTnLst>
                                </p:cTn>
                              </p:par>
                            </p:childTnLst>
                          </p:cTn>
                        </p:par>
                        <p:par>
                          <p:cTn id="52" fill="hold">
                            <p:stCondLst>
                              <p:cond delay="32000"/>
                            </p:stCondLst>
                            <p:childTnLst>
                              <p:par>
                                <p:cTn id="53" presetID="1" presetClass="entr" presetSubtype="0" fill="hold" grpId="0" nodeType="afterEffect">
                                  <p:stCondLst>
                                    <p:cond delay="1500"/>
                                  </p:stCondLst>
                                  <p:childTnLst>
                                    <p:set>
                                      <p:cBhvr>
                                        <p:cTn id="54" dur="1" fill="hold">
                                          <p:stCondLst>
                                            <p:cond delay="499"/>
                                          </p:stCondLst>
                                        </p:cTn>
                                        <p:tgtEl>
                                          <p:spTgt spid="4"/>
                                        </p:tgtEl>
                                        <p:attrNameLst>
                                          <p:attrName>style.visibility</p:attrName>
                                        </p:attrNameLst>
                                      </p:cBhvr>
                                      <p:to>
                                        <p:strVal val="visible"/>
                                      </p:to>
                                    </p:set>
                                  </p:childTnLst>
                                </p:cTn>
                              </p:par>
                            </p:childTnLst>
                          </p:cTn>
                        </p:par>
                        <p:par>
                          <p:cTn id="55" fill="hold">
                            <p:stCondLst>
                              <p:cond delay="34000"/>
                            </p:stCondLst>
                            <p:childTnLst>
                              <p:par>
                                <p:cTn id="56" presetID="1" presetClass="entr" presetSubtype="0" fill="hold" grpId="0" nodeType="afterEffect">
                                  <p:stCondLst>
                                    <p:cond delay="1500"/>
                                  </p:stCondLst>
                                  <p:childTnLst>
                                    <p:set>
                                      <p:cBhvr>
                                        <p:cTn id="57" dur="1" fill="hold">
                                          <p:stCondLst>
                                            <p:cond delay="499"/>
                                          </p:stCondLst>
                                        </p:cTn>
                                        <p:tgtEl>
                                          <p:spTgt spid="157711"/>
                                        </p:tgtEl>
                                        <p:attrNameLst>
                                          <p:attrName>style.visibility</p:attrName>
                                        </p:attrNameLst>
                                      </p:cBhvr>
                                      <p:to>
                                        <p:strVal val="visible"/>
                                      </p:to>
                                    </p:set>
                                  </p:childTnLst>
                                </p:cTn>
                              </p:par>
                            </p:childTnLst>
                          </p:cTn>
                        </p:par>
                        <p:par>
                          <p:cTn id="58" fill="hold">
                            <p:stCondLst>
                              <p:cond delay="36000"/>
                            </p:stCondLst>
                            <p:childTnLst>
                              <p:par>
                                <p:cTn id="59" presetID="1" presetClass="entr" presetSubtype="0" fill="hold" grpId="0" nodeType="afterEffect">
                                  <p:stCondLst>
                                    <p:cond delay="1500"/>
                                  </p:stCondLst>
                                  <p:childTnLst>
                                    <p:set>
                                      <p:cBhvr>
                                        <p:cTn id="60" dur="1" fill="hold">
                                          <p:stCondLst>
                                            <p:cond delay="499"/>
                                          </p:stCondLst>
                                        </p:cTn>
                                        <p:tgtEl>
                                          <p:spTgt spid="1577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autoUpdateAnimBg="0"/>
      <p:bldP spid="157701" grpId="0" autoUpdateAnimBg="0"/>
      <p:bldP spid="157703" grpId="0" autoUpdateAnimBg="0"/>
      <p:bldP spid="157704" grpId="0" autoUpdateAnimBg="0"/>
      <p:bldP spid="157705" grpId="0" autoUpdateAnimBg="0"/>
      <p:bldP spid="157706" grpId="0" autoUpdateAnimBg="0"/>
      <p:bldP spid="157707" grpId="0" autoUpdateAnimBg="0"/>
      <p:bldP spid="157708" grpId="0" autoUpdateAnimBg="0"/>
      <p:bldP spid="157709" grpId="0" autoUpdateAnimBg="0"/>
      <p:bldP spid="157710" grpId="0" autoUpdateAnimBg="0"/>
      <p:bldP spid="157711" grpId="0" autoUpdateAnimBg="0"/>
      <p:bldP spid="157713" grpId="0" autoUpdateAnimBg="0"/>
      <p:bldP spid="157714" grpId="0" autoUpdateAnimBg="0"/>
      <p:bldP spid="157715" grpId="0" autoUpdateAnimBg="0"/>
      <p:bldP spid="157716" grpId="0" autoUpdateAnimBg="0"/>
      <p:bldP spid="2" grpId="0" autoUpdateAnimBg="0"/>
      <p:bldP spid="3" grpId="0" autoUpdateAnimBg="0"/>
      <p:bldP spid="4" grpId="0" autoUpdateAnimBg="0"/>
      <p:bldP spid="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0" y="0"/>
            <a:ext cx="9348788" cy="6980238"/>
          </a:xfrm>
          <a:prstGeom prst="rect">
            <a:avLst/>
          </a:prstGeom>
          <a:solidFill>
            <a:srgbClr val="A9ACA6"/>
          </a:solidFill>
          <a:ln w="9525">
            <a:solidFill>
              <a:srgbClr val="A9ACA6"/>
            </a:solidFill>
            <a:miter lim="800000"/>
            <a:headEnd/>
            <a:tailEnd/>
          </a:ln>
        </p:spPr>
        <p:txBody>
          <a:bodyPr>
            <a:prstTxWarp prst="textNoShape">
              <a:avLst/>
            </a:prstTxWarp>
            <a:spAutoFit/>
          </a:bodyPr>
          <a:lstStyle/>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a:p>
            <a:pPr>
              <a:spcBef>
                <a:spcPct val="50000"/>
              </a:spcBef>
            </a:pPr>
            <a:endParaRPr lang="en-US" dirty="0"/>
          </a:p>
        </p:txBody>
      </p:sp>
      <p:pic>
        <p:nvPicPr>
          <p:cNvPr id="15363" name="Picture 2"/>
          <p:cNvPicPr>
            <a:picLocks noChangeAspect="1" noChangeArrowheads="1"/>
          </p:cNvPicPr>
          <p:nvPr/>
        </p:nvPicPr>
        <p:blipFill>
          <a:blip r:embed="rId3"/>
          <a:srcRect b="3464"/>
          <a:stretch>
            <a:fillRect/>
          </a:stretch>
        </p:blipFill>
        <p:spPr bwMode="auto">
          <a:xfrm>
            <a:off x="842963" y="320675"/>
            <a:ext cx="7770812" cy="625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0" y="304800"/>
            <a:ext cx="8229600" cy="1143000"/>
          </a:xfrm>
        </p:spPr>
        <p:txBody>
          <a:bodyPr/>
          <a:lstStyle/>
          <a:p>
            <a:pPr eaLnBrk="1" hangingPunct="1"/>
            <a:r>
              <a:rPr lang="en-US" b="1" dirty="0" smtClean="0">
                <a:latin typeface="Calibri" charset="0"/>
              </a:rPr>
              <a:t>RMLP Install Base</a:t>
            </a:r>
          </a:p>
        </p:txBody>
      </p:sp>
      <p:pic>
        <p:nvPicPr>
          <p:cNvPr id="11267" name="Picture 5" descr="three children with bags"/>
          <p:cNvPicPr>
            <a:picLocks noChangeAspect="1" noChangeArrowheads="1"/>
          </p:cNvPicPr>
          <p:nvPr/>
        </p:nvPicPr>
        <p:blipFill>
          <a:blip r:embed="rId3"/>
          <a:srcRect/>
          <a:stretch>
            <a:fillRect/>
          </a:stretch>
        </p:blipFill>
        <p:spPr bwMode="auto">
          <a:xfrm>
            <a:off x="228600" y="1675721"/>
            <a:ext cx="3789013" cy="3596882"/>
          </a:xfrm>
          <a:prstGeom prst="rect">
            <a:avLst/>
          </a:prstGeom>
          <a:noFill/>
          <a:ln w="9525">
            <a:noFill/>
            <a:miter lim="800000"/>
            <a:headEnd/>
            <a:tailEnd/>
          </a:ln>
        </p:spPr>
      </p:pic>
      <p:sp>
        <p:nvSpPr>
          <p:cNvPr id="11268" name="Rectangle 6"/>
          <p:cNvSpPr>
            <a:spLocks noChangeArrowheads="1"/>
          </p:cNvSpPr>
          <p:nvPr/>
        </p:nvSpPr>
        <p:spPr bwMode="auto">
          <a:xfrm>
            <a:off x="4017613" y="1447800"/>
            <a:ext cx="5126387" cy="4040080"/>
          </a:xfrm>
          <a:prstGeom prst="rect">
            <a:avLst/>
          </a:prstGeom>
          <a:noFill/>
          <a:ln w="9525">
            <a:noFill/>
            <a:miter lim="800000"/>
            <a:headEnd/>
            <a:tailEnd/>
          </a:ln>
        </p:spPr>
        <p:txBody>
          <a:bodyPr wrap="square">
            <a:prstTxWarp prst="textNoShape">
              <a:avLst/>
            </a:prstTxWarp>
            <a:spAutoFit/>
          </a:bodyPr>
          <a:lstStyle/>
          <a:p>
            <a:pPr>
              <a:lnSpc>
                <a:spcPct val="90000"/>
              </a:lnSpc>
              <a:spcBef>
                <a:spcPct val="20000"/>
              </a:spcBef>
            </a:pPr>
            <a:r>
              <a:rPr lang="en-US" sz="3200" b="1" dirty="0" smtClean="0">
                <a:latin typeface="Calibri" charset="0"/>
              </a:rPr>
              <a:t>-RM </a:t>
            </a:r>
            <a:r>
              <a:rPr lang="en-US" sz="3200" b="1" dirty="0">
                <a:latin typeface="Calibri" charset="0"/>
              </a:rPr>
              <a:t>Learning Platform in 7,000 schools worldwide</a:t>
            </a:r>
          </a:p>
          <a:p>
            <a:pPr>
              <a:lnSpc>
                <a:spcPct val="90000"/>
              </a:lnSpc>
              <a:spcBef>
                <a:spcPct val="20000"/>
              </a:spcBef>
            </a:pPr>
            <a:endParaRPr lang="en-US" sz="3200" b="1" dirty="0" smtClean="0">
              <a:latin typeface="Calibri" charset="0"/>
            </a:endParaRPr>
          </a:p>
          <a:p>
            <a:pPr>
              <a:lnSpc>
                <a:spcPct val="90000"/>
              </a:lnSpc>
              <a:spcBef>
                <a:spcPct val="20000"/>
              </a:spcBef>
            </a:pPr>
            <a:r>
              <a:rPr lang="en-US" sz="3200" b="1" dirty="0" smtClean="0">
                <a:latin typeface="Calibri" charset="0"/>
              </a:rPr>
              <a:t>-Over </a:t>
            </a:r>
            <a:r>
              <a:rPr lang="en-US" sz="3200" b="1" dirty="0">
                <a:latin typeface="Calibri" charset="0"/>
              </a:rPr>
              <a:t>4.5 millions users daily</a:t>
            </a:r>
          </a:p>
          <a:p>
            <a:pPr>
              <a:lnSpc>
                <a:spcPct val="90000"/>
              </a:lnSpc>
              <a:spcBef>
                <a:spcPct val="20000"/>
              </a:spcBef>
            </a:pPr>
            <a:endParaRPr lang="en-US" sz="3200" b="1" dirty="0" smtClean="0">
              <a:latin typeface="Calibri" charset="0"/>
            </a:endParaRPr>
          </a:p>
          <a:p>
            <a:pPr>
              <a:lnSpc>
                <a:spcPct val="90000"/>
              </a:lnSpc>
              <a:spcBef>
                <a:spcPct val="20000"/>
              </a:spcBef>
            </a:pPr>
            <a:r>
              <a:rPr lang="en-US" sz="3200" b="1" dirty="0" smtClean="0">
                <a:latin typeface="Calibri" charset="0"/>
              </a:rPr>
              <a:t>-World’s </a:t>
            </a:r>
            <a:r>
              <a:rPr lang="en-US" sz="3200" b="1" dirty="0">
                <a:latin typeface="Calibri" charset="0"/>
              </a:rPr>
              <a:t>largest implementation </a:t>
            </a:r>
            <a:r>
              <a:rPr lang="en-US" sz="3200" b="1" dirty="0" smtClean="0">
                <a:latin typeface="Calibri" charset="0"/>
              </a:rPr>
              <a:t>of Microsoft </a:t>
            </a:r>
            <a:r>
              <a:rPr lang="en-US" sz="3200" b="1" dirty="0">
                <a:latin typeface="Calibri" charset="0"/>
              </a:rPr>
              <a:t>SharePoint.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 Learning Platform and Teaching</a:t>
            </a:r>
            <a:endParaRPr lang="en-US" b="1" dirty="0"/>
          </a:p>
        </p:txBody>
      </p:sp>
      <p:sp>
        <p:nvSpPr>
          <p:cNvPr id="3" name="Text Placeholder 2"/>
          <p:cNvSpPr>
            <a:spLocks noGrp="1"/>
          </p:cNvSpPr>
          <p:nvPr>
            <p:ph type="body" sz="quarter" idx="13"/>
          </p:nvPr>
        </p:nvSpPr>
        <p:spPr/>
        <p:txBody>
          <a:bodyPr/>
          <a:lstStyle/>
          <a:p>
            <a:endParaRPr lang="en-US" dirty="0"/>
          </a:p>
        </p:txBody>
      </p:sp>
      <p:sp>
        <p:nvSpPr>
          <p:cNvPr id="4" name="Text Placeholder 3"/>
          <p:cNvSpPr>
            <a:spLocks noGrp="1"/>
          </p:cNvSpPr>
          <p:nvPr>
            <p:ph type="body" sz="quarter" idx="14"/>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6" name="Text Placeholder 5"/>
          <p:cNvSpPr>
            <a:spLocks noGrp="1"/>
          </p:cNvSpPr>
          <p:nvPr>
            <p:ph type="body" sz="quarter" idx="16"/>
          </p:nvPr>
        </p:nvSpPr>
        <p:spPr>
          <a:xfrm>
            <a:off x="457200" y="1417638"/>
            <a:ext cx="8229600" cy="478539"/>
          </a:xfrm>
        </p:spPr>
        <p:txBody>
          <a:bodyPr>
            <a:normAutofit lnSpcReduction="10000"/>
          </a:bodyPr>
          <a:lstStyle/>
          <a:p>
            <a:pPr>
              <a:buNone/>
            </a:pPr>
            <a:r>
              <a:rPr lang="en-US" b="1" dirty="0" smtClean="0"/>
              <a:t>How can the RMLP make my life easier as a teacher?</a:t>
            </a:r>
            <a:endParaRPr lang="en-US" b="1" dirty="0"/>
          </a:p>
        </p:txBody>
      </p:sp>
      <p:sp>
        <p:nvSpPr>
          <p:cNvPr id="7" name="Text Placeholder 6"/>
          <p:cNvSpPr>
            <a:spLocks noGrp="1"/>
          </p:cNvSpPr>
          <p:nvPr>
            <p:ph type="body" sz="quarter" idx="17"/>
          </p:nvPr>
        </p:nvSpPr>
        <p:spPr/>
        <p:txBody>
          <a:bodyPr/>
          <a:lstStyle/>
          <a:p>
            <a:pPr marL="457200" indent="-457200">
              <a:buAutoNum type="arabicParenR"/>
            </a:pPr>
            <a:r>
              <a:rPr lang="en-US" b="1" dirty="0" smtClean="0"/>
              <a:t>Having a single sign on for all the applications in the district.</a:t>
            </a:r>
          </a:p>
          <a:p>
            <a:pPr marL="457200" indent="-457200">
              <a:buAutoNum type="arabicParenR"/>
            </a:pPr>
            <a:endParaRPr lang="en-US" b="1" dirty="0" smtClean="0"/>
          </a:p>
          <a:p>
            <a:pPr marL="457200" indent="-457200">
              <a:buAutoNum type="arabicParenR"/>
            </a:pPr>
            <a:r>
              <a:rPr lang="en-US" b="1" dirty="0" smtClean="0"/>
              <a:t>Being able to share all “content” across the district.  Ability to search for resources using a state standard or “key-word.”</a:t>
            </a:r>
          </a:p>
          <a:p>
            <a:pPr marL="457200" indent="-457200">
              <a:buAutoNum type="arabicParenR"/>
            </a:pPr>
            <a:endParaRPr lang="en-US" b="1" dirty="0" smtClean="0"/>
          </a:p>
          <a:p>
            <a:pPr marL="457200" indent="-457200">
              <a:buAutoNum type="arabicParenR"/>
            </a:pPr>
            <a:r>
              <a:rPr lang="en-US" b="1" dirty="0" smtClean="0"/>
              <a:t>Collaboration with teachers, students and administrators.  Wikis and Blogs are built right into the portal.</a:t>
            </a:r>
          </a:p>
          <a:p>
            <a:pPr marL="457200" indent="-457200">
              <a:buAutoNum type="arabicParenR"/>
            </a:pPr>
            <a:endParaRPr lang="en-US" b="1" dirty="0" smtClean="0"/>
          </a:p>
          <a:p>
            <a:pPr marL="457200" indent="-457200">
              <a:buAutoNum type="arabicParenR"/>
            </a:pPr>
            <a:r>
              <a:rPr lang="en-US" b="1" dirty="0" smtClean="0"/>
              <a:t>Have a true virtual learning environment where I can assign students work, have tests graded automatically and see student data analytics. </a:t>
            </a:r>
          </a:p>
          <a:p>
            <a:pPr marL="457200" indent="-457200">
              <a:buAutoNum type="arabicParenR"/>
            </a:pPr>
            <a:endParaRPr lang="en-US" b="1" dirty="0" smtClean="0"/>
          </a:p>
          <a:p>
            <a:pPr marL="457200" indent="-457200">
              <a:buAutoNum type="arabicParenR"/>
            </a:pP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RMLP Single Sign-On</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706582" y="1417638"/>
            <a:ext cx="7980218" cy="3863745"/>
          </a:xfrm>
        </p:spPr>
        <p:txBody>
          <a:bodyPr/>
          <a:lstStyle/>
          <a:p>
            <a:r>
              <a:rPr lang="en-US" dirty="0" smtClean="0"/>
              <a:t>Acc</a:t>
            </a:r>
            <a:endParaRPr lang="en-US" dirty="0"/>
          </a:p>
        </p:txBody>
      </p:sp>
      <p:pic>
        <p:nvPicPr>
          <p:cNvPr id="5122" name="Picture 2"/>
          <p:cNvPicPr>
            <a:picLocks noChangeAspect="1" noChangeArrowheads="1"/>
          </p:cNvPicPr>
          <p:nvPr/>
        </p:nvPicPr>
        <p:blipFill>
          <a:blip r:embed="rId3"/>
          <a:srcRect/>
          <a:stretch>
            <a:fillRect/>
          </a:stretch>
        </p:blipFill>
        <p:spPr bwMode="auto">
          <a:xfrm>
            <a:off x="706582" y="1417638"/>
            <a:ext cx="7509376" cy="3863745"/>
          </a:xfrm>
          <a:prstGeom prst="rect">
            <a:avLst/>
          </a:prstGeom>
          <a:noFill/>
          <a:ln w="9525">
            <a:noFill/>
            <a:miter lim="800000"/>
            <a:headEnd/>
            <a:tailEnd/>
          </a:ln>
        </p:spPr>
      </p:pic>
      <p:sp>
        <p:nvSpPr>
          <p:cNvPr id="9" name="TextBox 8"/>
          <p:cNvSpPr txBox="1"/>
          <p:nvPr/>
        </p:nvSpPr>
        <p:spPr>
          <a:xfrm>
            <a:off x="976745" y="5715000"/>
            <a:ext cx="7791813" cy="461665"/>
          </a:xfrm>
          <a:prstGeom prst="rect">
            <a:avLst/>
          </a:prstGeom>
          <a:noFill/>
        </p:spPr>
        <p:txBody>
          <a:bodyPr wrap="none" rtlCol="0">
            <a:spAutoFit/>
          </a:bodyPr>
          <a:lstStyle/>
          <a:p>
            <a:r>
              <a:rPr lang="en-US" sz="2400" b="1" dirty="0" smtClean="0"/>
              <a:t>Access all programs through your teacher “My Space” page.</a:t>
            </a:r>
            <a:endParaRPr lang="en-US" sz="24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RMLP Content Management</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745673"/>
            <a:ext cx="8229600" cy="4484271"/>
          </a:xfrm>
        </p:spPr>
        <p:txBody>
          <a:bodyPr/>
          <a:lstStyle/>
          <a:p>
            <a:endParaRPr lang="en-US" dirty="0"/>
          </a:p>
        </p:txBody>
      </p:sp>
      <p:pic>
        <p:nvPicPr>
          <p:cNvPr id="4098" name="Picture 2"/>
          <p:cNvPicPr>
            <a:picLocks noChangeAspect="1" noChangeArrowheads="1"/>
          </p:cNvPicPr>
          <p:nvPr/>
        </p:nvPicPr>
        <p:blipFill>
          <a:blip r:embed="rId3"/>
          <a:srcRect/>
          <a:stretch>
            <a:fillRect/>
          </a:stretch>
        </p:blipFill>
        <p:spPr bwMode="auto">
          <a:xfrm>
            <a:off x="51897" y="1417638"/>
            <a:ext cx="5252477" cy="3860816"/>
          </a:xfrm>
          <a:prstGeom prst="rect">
            <a:avLst/>
          </a:prstGeom>
          <a:noFill/>
          <a:ln w="9525">
            <a:noFill/>
            <a:miter lim="800000"/>
            <a:headEnd/>
            <a:tailEnd/>
          </a:ln>
        </p:spPr>
      </p:pic>
      <p:pic>
        <p:nvPicPr>
          <p:cNvPr id="4099" name="Picture 3"/>
          <p:cNvPicPr>
            <a:picLocks noChangeAspect="1" noChangeArrowheads="1"/>
          </p:cNvPicPr>
          <p:nvPr/>
        </p:nvPicPr>
        <p:blipFill>
          <a:blip r:embed="rId4"/>
          <a:srcRect/>
          <a:stretch>
            <a:fillRect/>
          </a:stretch>
        </p:blipFill>
        <p:spPr bwMode="auto">
          <a:xfrm>
            <a:off x="4166887" y="3069376"/>
            <a:ext cx="4519913" cy="3488978"/>
          </a:xfrm>
          <a:prstGeom prst="rect">
            <a:avLst/>
          </a:prstGeom>
          <a:noFill/>
          <a:ln w="9525">
            <a:noFill/>
            <a:miter lim="800000"/>
            <a:headEnd/>
            <a:tailEnd/>
          </a:ln>
        </p:spPr>
      </p:pic>
      <p:sp>
        <p:nvSpPr>
          <p:cNvPr id="10" name="TextBox 9"/>
          <p:cNvSpPr txBox="1"/>
          <p:nvPr/>
        </p:nvSpPr>
        <p:spPr>
          <a:xfrm>
            <a:off x="5304373" y="1745673"/>
            <a:ext cx="4026663" cy="707886"/>
          </a:xfrm>
          <a:prstGeom prst="rect">
            <a:avLst/>
          </a:prstGeom>
          <a:noFill/>
        </p:spPr>
        <p:txBody>
          <a:bodyPr wrap="square" rtlCol="0">
            <a:spAutoFit/>
          </a:bodyPr>
          <a:lstStyle/>
          <a:p>
            <a:r>
              <a:rPr lang="en-US" sz="2000" b="1" dirty="0" smtClean="0"/>
              <a:t>Search easily for content </a:t>
            </a:r>
          </a:p>
          <a:p>
            <a:r>
              <a:rPr lang="en-US" sz="2000" b="1" dirty="0" smtClean="0"/>
              <a:t>by keyword or by state standard.</a:t>
            </a:r>
            <a:endParaRPr lang="en-US" sz="20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RMLP Collaboration Tools</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p:txBody>
          <a:bodyPr/>
          <a:lstStyle/>
          <a:p>
            <a:endParaRPr lang="en-US" dirty="0"/>
          </a:p>
        </p:txBody>
      </p:sp>
      <p:pic>
        <p:nvPicPr>
          <p:cNvPr id="6146" name="Picture 2"/>
          <p:cNvPicPr>
            <a:picLocks noChangeAspect="1" noChangeArrowheads="1"/>
          </p:cNvPicPr>
          <p:nvPr/>
        </p:nvPicPr>
        <p:blipFill>
          <a:blip r:embed="rId3"/>
          <a:srcRect/>
          <a:stretch>
            <a:fillRect/>
          </a:stretch>
        </p:blipFill>
        <p:spPr bwMode="auto">
          <a:xfrm>
            <a:off x="0" y="1417638"/>
            <a:ext cx="7052176" cy="3724645"/>
          </a:xfrm>
          <a:prstGeom prst="rect">
            <a:avLst/>
          </a:prstGeom>
          <a:noFill/>
          <a:ln w="9525">
            <a:noFill/>
            <a:miter lim="800000"/>
            <a:headEnd/>
            <a:tailEnd/>
          </a:ln>
        </p:spPr>
      </p:pic>
      <p:pic>
        <p:nvPicPr>
          <p:cNvPr id="6147" name="Picture 3"/>
          <p:cNvPicPr>
            <a:picLocks noChangeAspect="1" noChangeArrowheads="1"/>
          </p:cNvPicPr>
          <p:nvPr/>
        </p:nvPicPr>
        <p:blipFill>
          <a:blip r:embed="rId4"/>
          <a:srcRect/>
          <a:stretch>
            <a:fillRect/>
          </a:stretch>
        </p:blipFill>
        <p:spPr bwMode="auto">
          <a:xfrm>
            <a:off x="4031673" y="4701066"/>
            <a:ext cx="4655127" cy="2060844"/>
          </a:xfrm>
          <a:prstGeom prst="rect">
            <a:avLst/>
          </a:prstGeom>
          <a:noFill/>
          <a:ln w="9525">
            <a:noFill/>
            <a:miter lim="800000"/>
            <a:headEnd/>
            <a:tailEnd/>
          </a:ln>
        </p:spPr>
      </p:pic>
      <p:sp>
        <p:nvSpPr>
          <p:cNvPr id="10" name="TextBox 9"/>
          <p:cNvSpPr txBox="1"/>
          <p:nvPr/>
        </p:nvSpPr>
        <p:spPr>
          <a:xfrm>
            <a:off x="6263147" y="2033710"/>
            <a:ext cx="2880853" cy="707886"/>
          </a:xfrm>
          <a:prstGeom prst="rect">
            <a:avLst/>
          </a:prstGeom>
          <a:noFill/>
        </p:spPr>
        <p:txBody>
          <a:bodyPr wrap="none" rtlCol="0">
            <a:spAutoFit/>
          </a:bodyPr>
          <a:lstStyle/>
          <a:p>
            <a:r>
              <a:rPr lang="en-US" sz="2000" b="1" dirty="0" smtClean="0"/>
              <a:t>Wikis and Blogs built into</a:t>
            </a:r>
          </a:p>
          <a:p>
            <a:r>
              <a:rPr lang="en-US" sz="2000" b="1" dirty="0" smtClean="0"/>
              <a:t>the platform.</a:t>
            </a:r>
            <a:endParaRPr lang="en-US" sz="2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Troubleshooting the Sharp projector</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pic>
        <p:nvPicPr>
          <p:cNvPr id="8" name="Picture 8"/>
          <p:cNvPicPr>
            <a:picLocks noChangeAspect="1" noChangeArrowheads="1"/>
          </p:cNvPicPr>
          <p:nvPr/>
        </p:nvPicPr>
        <p:blipFill>
          <a:blip r:embed="rId3"/>
          <a:srcRect/>
          <a:stretch>
            <a:fillRect/>
          </a:stretch>
        </p:blipFill>
        <p:spPr bwMode="auto">
          <a:xfrm>
            <a:off x="1266624" y="1555172"/>
            <a:ext cx="6675953" cy="3640284"/>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RMLP Virtual Learning </a:t>
            </a:r>
            <a:r>
              <a:rPr lang="en-US" b="1" dirty="0" err="1" smtClean="0"/>
              <a:t>Envionment</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pic>
        <p:nvPicPr>
          <p:cNvPr id="7170" name="Picture 2"/>
          <p:cNvPicPr>
            <a:picLocks noChangeAspect="1" noChangeArrowheads="1"/>
          </p:cNvPicPr>
          <p:nvPr/>
        </p:nvPicPr>
        <p:blipFill>
          <a:blip r:embed="rId3"/>
          <a:srcRect/>
          <a:stretch>
            <a:fillRect/>
          </a:stretch>
        </p:blipFill>
        <p:spPr bwMode="auto">
          <a:xfrm>
            <a:off x="4598040" y="1604925"/>
            <a:ext cx="4545960" cy="2523491"/>
          </a:xfrm>
          <a:prstGeom prst="rect">
            <a:avLst/>
          </a:prstGeom>
          <a:noFill/>
          <a:ln w="9525">
            <a:noFill/>
            <a:miter lim="800000"/>
            <a:headEnd/>
            <a:tailEnd/>
          </a:ln>
        </p:spPr>
      </p:pic>
      <p:pic>
        <p:nvPicPr>
          <p:cNvPr id="7171" name="Picture 3"/>
          <p:cNvPicPr>
            <a:picLocks noChangeAspect="1" noChangeArrowheads="1"/>
          </p:cNvPicPr>
          <p:nvPr/>
        </p:nvPicPr>
        <p:blipFill>
          <a:blip r:embed="rId4"/>
          <a:srcRect/>
          <a:stretch>
            <a:fillRect/>
          </a:stretch>
        </p:blipFill>
        <p:spPr bwMode="auto">
          <a:xfrm>
            <a:off x="2" y="4128416"/>
            <a:ext cx="6691743" cy="2762289"/>
          </a:xfrm>
          <a:prstGeom prst="rect">
            <a:avLst/>
          </a:prstGeom>
          <a:noFill/>
          <a:ln w="9525">
            <a:noFill/>
            <a:miter lim="800000"/>
            <a:headEnd/>
            <a:tailEnd/>
          </a:ln>
        </p:spPr>
      </p:pic>
      <p:sp>
        <p:nvSpPr>
          <p:cNvPr id="11" name="TextBox 10"/>
          <p:cNvSpPr txBox="1"/>
          <p:nvPr/>
        </p:nvSpPr>
        <p:spPr>
          <a:xfrm>
            <a:off x="2" y="1604925"/>
            <a:ext cx="4656146" cy="707886"/>
          </a:xfrm>
          <a:prstGeom prst="rect">
            <a:avLst/>
          </a:prstGeom>
          <a:noFill/>
        </p:spPr>
        <p:txBody>
          <a:bodyPr wrap="none" rtlCol="0">
            <a:spAutoFit/>
          </a:bodyPr>
          <a:lstStyle/>
          <a:p>
            <a:r>
              <a:rPr lang="en-US" sz="2000" b="1" dirty="0" smtClean="0"/>
              <a:t>Teachers can create courses, lessons and</a:t>
            </a:r>
          </a:p>
          <a:p>
            <a:r>
              <a:rPr lang="en-US" sz="2000" b="1" dirty="0" smtClean="0"/>
              <a:t>tests and then assign projects to students.</a:t>
            </a:r>
            <a:endParaRPr lang="en-US" sz="20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RM Education</a:t>
            </a:r>
            <a:endParaRPr lang="en-US" b="1" dirty="0"/>
          </a:p>
        </p:txBody>
      </p:sp>
      <p:sp>
        <p:nvSpPr>
          <p:cNvPr id="3" name="Text Placeholder 2"/>
          <p:cNvSpPr>
            <a:spLocks noGrp="1"/>
          </p:cNvSpPr>
          <p:nvPr>
            <p:ph type="body" sz="quarter" idx="13"/>
          </p:nvPr>
        </p:nvSpPr>
        <p:spPr/>
        <p:txBody>
          <a:bodyPr/>
          <a:lstStyle/>
          <a:p>
            <a:endParaRPr lang="en-US" dirty="0"/>
          </a:p>
        </p:txBody>
      </p:sp>
      <p:sp>
        <p:nvSpPr>
          <p:cNvPr id="4" name="Text Placeholder 3"/>
          <p:cNvSpPr>
            <a:spLocks noGrp="1"/>
          </p:cNvSpPr>
          <p:nvPr>
            <p:ph type="body" sz="quarter" idx="14"/>
          </p:nvPr>
        </p:nvSpPr>
        <p:spPr/>
        <p:txBody>
          <a:bodyPr/>
          <a:lstStyle/>
          <a:p>
            <a:endParaRPr lang="en-US" dirty="0"/>
          </a:p>
        </p:txBody>
      </p:sp>
      <p:sp>
        <p:nvSpPr>
          <p:cNvPr id="5" name="Text Placeholder 4"/>
          <p:cNvSpPr>
            <a:spLocks noGrp="1"/>
          </p:cNvSpPr>
          <p:nvPr>
            <p:ph type="body" sz="quarter" idx="15"/>
          </p:nvPr>
        </p:nvSpPr>
        <p:spPr/>
        <p:txBody>
          <a:bodyPr/>
          <a:lstStyle/>
          <a:p>
            <a:endParaRPr lang="en-US" dirty="0"/>
          </a:p>
        </p:txBody>
      </p:sp>
      <p:sp>
        <p:nvSpPr>
          <p:cNvPr id="6" name="Text Placeholder 5"/>
          <p:cNvSpPr>
            <a:spLocks noGrp="1"/>
          </p:cNvSpPr>
          <p:nvPr>
            <p:ph type="body" sz="quarter" idx="16"/>
          </p:nvPr>
        </p:nvSpPr>
        <p:spPr/>
        <p:txBody>
          <a:bodyPr>
            <a:normAutofit lnSpcReduction="10000"/>
          </a:bodyPr>
          <a:lstStyle/>
          <a:p>
            <a:endParaRPr lang="en-US" dirty="0"/>
          </a:p>
        </p:txBody>
      </p:sp>
      <p:sp>
        <p:nvSpPr>
          <p:cNvPr id="7" name="Text Placeholder 6"/>
          <p:cNvSpPr>
            <a:spLocks noGrp="1"/>
          </p:cNvSpPr>
          <p:nvPr>
            <p:ph type="body" sz="quarter" idx="17"/>
          </p:nvPr>
        </p:nvSpPr>
        <p:spPr/>
        <p:txBody>
          <a:bodyPr>
            <a:normAutofit/>
          </a:bodyPr>
          <a:lstStyle/>
          <a:p>
            <a:pPr algn="ctr">
              <a:buNone/>
            </a:pPr>
            <a:endParaRPr lang="en-US" sz="4000" b="1" dirty="0" smtClean="0"/>
          </a:p>
          <a:p>
            <a:pPr algn="ctr">
              <a:buNone/>
            </a:pPr>
            <a:r>
              <a:rPr lang="en-US" sz="4000" b="1" dirty="0" smtClean="0"/>
              <a:t>THANK YOU FOR YOUR TIME!</a:t>
            </a:r>
          </a:p>
          <a:p>
            <a:pPr algn="ctr">
              <a:buNone/>
            </a:pPr>
            <a:endParaRPr lang="en-US" sz="4000" b="1" dirty="0" smtClean="0"/>
          </a:p>
          <a:p>
            <a:pPr algn="ctr">
              <a:buNone/>
            </a:pPr>
            <a:r>
              <a:rPr lang="en-US" sz="4000" b="1" dirty="0" smtClean="0"/>
              <a:t>Any Questions?</a:t>
            </a:r>
            <a:endParaRPr lang="en-US" sz="40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Troubleshooting Tips- Projector</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686800" cy="4938712"/>
          </a:xfrm>
        </p:spPr>
        <p:txBody>
          <a:bodyPr>
            <a:noAutofit/>
          </a:bodyPr>
          <a:lstStyle/>
          <a:p>
            <a:pPr>
              <a:buNone/>
            </a:pPr>
            <a:r>
              <a:rPr lang="en-US" sz="2500" b="1" dirty="0" smtClean="0"/>
              <a:t>-Make sure you have power to the projector.  You can tell </a:t>
            </a:r>
          </a:p>
          <a:p>
            <a:pPr>
              <a:buNone/>
            </a:pPr>
            <a:r>
              <a:rPr lang="en-US" sz="2500" b="1" dirty="0" smtClean="0"/>
              <a:t>because you will have a green light turn on when you turn on</a:t>
            </a:r>
          </a:p>
          <a:p>
            <a:pPr>
              <a:buNone/>
            </a:pPr>
            <a:r>
              <a:rPr lang="en-US" sz="2500" b="1" dirty="0" smtClean="0"/>
              <a:t>the projector and you will hear the Star Wars’ </a:t>
            </a:r>
            <a:r>
              <a:rPr lang="en-US" sz="2500" b="1" dirty="0" err="1" smtClean="0"/>
              <a:t>whann</a:t>
            </a:r>
            <a:r>
              <a:rPr lang="en-US" sz="2500" b="1" dirty="0" smtClean="0"/>
              <a:t> sound.</a:t>
            </a:r>
          </a:p>
          <a:p>
            <a:pPr>
              <a:buNone/>
            </a:pPr>
            <a:endParaRPr lang="en-US" sz="2500" b="1" dirty="0" smtClean="0"/>
          </a:p>
          <a:p>
            <a:pPr>
              <a:buNone/>
            </a:pPr>
            <a:r>
              <a:rPr lang="en-US" sz="2500" b="1" dirty="0" smtClean="0"/>
              <a:t>-If you have two flashing yellow lights your lamp is blown and it</a:t>
            </a:r>
          </a:p>
          <a:p>
            <a:pPr>
              <a:buNone/>
            </a:pPr>
            <a:r>
              <a:rPr lang="en-US" sz="2500" b="1" dirty="0" smtClean="0"/>
              <a:t>is time to replace the lamp.</a:t>
            </a:r>
          </a:p>
          <a:p>
            <a:pPr>
              <a:buNone/>
            </a:pPr>
            <a:endParaRPr lang="en-US" sz="2500" b="1" dirty="0" smtClean="0"/>
          </a:p>
          <a:p>
            <a:pPr>
              <a:buNone/>
            </a:pPr>
            <a:r>
              <a:rPr lang="en-US" sz="2500" b="1" dirty="0" smtClean="0"/>
              <a:t>-If you hear a pop sound and see dust come from the projector,</a:t>
            </a:r>
          </a:p>
          <a:p>
            <a:pPr>
              <a:buNone/>
            </a:pPr>
            <a:r>
              <a:rPr lang="en-US" sz="2500" b="1" dirty="0" smtClean="0"/>
              <a:t>this means the lamp has blown.  Do not worry your projector is</a:t>
            </a:r>
          </a:p>
          <a:p>
            <a:pPr>
              <a:buNone/>
            </a:pPr>
            <a:r>
              <a:rPr lang="en-US" sz="2500" b="1" dirty="0" smtClean="0"/>
              <a:t>NOT on fire it is dust.</a:t>
            </a:r>
            <a:endParaRPr lang="en-US" sz="25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Who do I call with projector problems?</a:t>
            </a:r>
            <a:endParaRPr lang="en-US" sz="3200"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0" y="1417638"/>
            <a:ext cx="9393382" cy="4812306"/>
          </a:xfrm>
        </p:spPr>
        <p:txBody>
          <a:bodyPr>
            <a:normAutofit fontScale="92500" lnSpcReduction="10000"/>
          </a:bodyPr>
          <a:lstStyle/>
          <a:p>
            <a:pPr algn="ctr">
              <a:buNone/>
            </a:pPr>
            <a:r>
              <a:rPr lang="en-US" sz="2800" b="1" dirty="0" smtClean="0">
                <a:latin typeface="+mj-lt"/>
              </a:rPr>
              <a:t>Duval County Maintenance Department</a:t>
            </a:r>
          </a:p>
          <a:p>
            <a:pPr algn="ctr">
              <a:buNone/>
            </a:pPr>
            <a:r>
              <a:rPr lang="en-US" sz="2800" b="1" dirty="0" smtClean="0">
                <a:latin typeface="+mj-lt"/>
              </a:rPr>
              <a:t>Call 904-858-6325</a:t>
            </a:r>
          </a:p>
          <a:p>
            <a:pPr>
              <a:buNone/>
            </a:pPr>
            <a:endParaRPr lang="en-US" sz="2400" b="1" u="sng" dirty="0" smtClean="0">
              <a:latin typeface="+mj-lt"/>
            </a:endParaRPr>
          </a:p>
          <a:p>
            <a:pPr algn="ctr">
              <a:buNone/>
            </a:pPr>
            <a:r>
              <a:rPr lang="en-US" sz="2400" b="1" u="sng" dirty="0" smtClean="0">
                <a:latin typeface="+mj-lt"/>
              </a:rPr>
              <a:t>Listed below is the procedure for ANY Sharp projector issues:</a:t>
            </a:r>
          </a:p>
          <a:p>
            <a:pPr marL="457200" indent="-457200">
              <a:buFont typeface="+mj-lt"/>
              <a:buAutoNum type="arabicPeriod"/>
            </a:pPr>
            <a:r>
              <a:rPr lang="en-US" sz="2400" b="1" dirty="0" smtClean="0">
                <a:latin typeface="+mj-lt"/>
              </a:rPr>
              <a:t>Work order is created through the maintenance department.</a:t>
            </a:r>
          </a:p>
          <a:p>
            <a:pPr marL="457200" lvl="0" indent="-457200">
              <a:buFont typeface="+mj-lt"/>
              <a:buAutoNum type="arabicPeriod"/>
            </a:pPr>
            <a:r>
              <a:rPr lang="en-US" sz="2400" b="1" dirty="0" smtClean="0">
                <a:latin typeface="+mj-lt"/>
              </a:rPr>
              <a:t>Duval Maintenance team will go to the school site and address the issue.  </a:t>
            </a:r>
          </a:p>
          <a:p>
            <a:pPr marL="457200" lvl="0" indent="-457200">
              <a:buFont typeface="+mj-lt"/>
              <a:buAutoNum type="arabicPeriod"/>
            </a:pPr>
            <a:r>
              <a:rPr lang="en-US" sz="2400" b="1" dirty="0" smtClean="0">
                <a:latin typeface="+mj-lt"/>
              </a:rPr>
              <a:t>DCPS Maintenance will work with Sharp to get any warranty items replaced,  so that the teachers can get up and running.</a:t>
            </a:r>
          </a:p>
          <a:p>
            <a:pPr>
              <a:buNone/>
            </a:pPr>
            <a:endParaRPr lang="en-US" sz="2400" dirty="0" smtClean="0">
              <a:latin typeface="+mj-lt"/>
            </a:endParaRPr>
          </a:p>
          <a:p>
            <a:pPr algn="ctr">
              <a:buNone/>
            </a:pPr>
            <a:r>
              <a:rPr lang="en-US" sz="2700" b="1" dirty="0" smtClean="0">
                <a:latin typeface="+mj-lt"/>
              </a:rPr>
              <a:t>If this process is not running smoothly, you can always contact: </a:t>
            </a:r>
          </a:p>
          <a:p>
            <a:pPr algn="ctr">
              <a:buNone/>
            </a:pPr>
            <a:r>
              <a:rPr lang="en-US" sz="2700" b="1" dirty="0" smtClean="0">
                <a:latin typeface="+mj-lt"/>
              </a:rPr>
              <a:t>Danielle Grossman-Wolf- </a:t>
            </a:r>
            <a:r>
              <a:rPr lang="en-US" sz="2700" b="1" dirty="0" smtClean="0"/>
              <a:t>904-451-8503 </a:t>
            </a:r>
            <a:endParaRPr lang="en-US" sz="2700" b="1" dirty="0" smtClean="0">
              <a:latin typeface="+mj-lt"/>
            </a:endParaRPr>
          </a:p>
          <a:p>
            <a:pPr algn="ctr">
              <a:buNone/>
            </a:pPr>
            <a:r>
              <a:rPr lang="en-US" sz="2700" b="1" dirty="0" smtClean="0"/>
              <a:t>or Jessica Coppage-</a:t>
            </a:r>
            <a:r>
              <a:rPr lang="en-US" sz="2700" b="1" dirty="0" smtClean="0">
                <a:latin typeface="+mj-lt"/>
              </a:rPr>
              <a:t> 904-383-8861</a:t>
            </a:r>
          </a:p>
          <a:p>
            <a:pPr algn="ctr">
              <a:buNone/>
            </a:pPr>
            <a:endParaRPr lang="en-US" sz="30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Troubleshooting </a:t>
            </a:r>
            <a:r>
              <a:rPr lang="en-US" b="1" dirty="0" err="1" smtClean="0"/>
              <a:t>AverVision</a:t>
            </a:r>
            <a:r>
              <a:rPr lang="en-US" b="1" dirty="0" smtClean="0"/>
              <a:t> CP155</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pic>
        <p:nvPicPr>
          <p:cNvPr id="8" name="Content Placeholder 5" descr="http://www.averusa.com/presentation/images_product/cp155_img_lg_1.jpg"/>
          <p:cNvPicPr>
            <a:picLocks/>
          </p:cNvPicPr>
          <p:nvPr/>
        </p:nvPicPr>
        <p:blipFill>
          <a:blip r:embed="rId3"/>
          <a:srcRect l="2499" b="3693"/>
          <a:stretch>
            <a:fillRect/>
          </a:stretch>
        </p:blipFill>
        <p:spPr>
          <a:xfrm>
            <a:off x="2571795" y="1750147"/>
            <a:ext cx="4419600" cy="3810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274638"/>
            <a:ext cx="8229600" cy="715962"/>
          </a:xfrm>
        </p:spPr>
        <p:txBody>
          <a:bodyPr>
            <a:normAutofit/>
          </a:bodyPr>
          <a:lstStyle/>
          <a:p>
            <a:pPr algn="l"/>
            <a:r>
              <a:rPr lang="en-US" sz="2800" b="1" dirty="0" smtClean="0"/>
              <a:t>Make sure cords are connected properly: </a:t>
            </a:r>
          </a:p>
        </p:txBody>
      </p:sp>
      <p:pic>
        <p:nvPicPr>
          <p:cNvPr id="40963" name="Picture 2"/>
          <p:cNvPicPr>
            <a:picLocks noGrp="1" noChangeAspect="1" noChangeArrowheads="1"/>
          </p:cNvPicPr>
          <p:nvPr>
            <p:ph idx="1"/>
          </p:nvPr>
        </p:nvPicPr>
        <p:blipFill>
          <a:blip r:embed="rId3"/>
          <a:srcRect/>
          <a:stretch>
            <a:fillRect/>
          </a:stretch>
        </p:blipFill>
        <p:spPr>
          <a:xfrm>
            <a:off x="314325" y="1652588"/>
            <a:ext cx="6381750" cy="4619625"/>
          </a:xfrm>
          <a:noFill/>
        </p:spPr>
      </p:pic>
      <p:cxnSp>
        <p:nvCxnSpPr>
          <p:cNvPr id="10" name="Straight Arrow Connector 9"/>
          <p:cNvCxnSpPr/>
          <p:nvPr/>
        </p:nvCxnSpPr>
        <p:spPr bwMode="auto">
          <a:xfrm rot="10800000" flipV="1">
            <a:off x="6400800" y="3048000"/>
            <a:ext cx="914400" cy="762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0965" name="TextBox 10"/>
          <p:cNvSpPr txBox="1">
            <a:spLocks noChangeArrowheads="1"/>
          </p:cNvSpPr>
          <p:nvPr/>
        </p:nvSpPr>
        <p:spPr bwMode="auto">
          <a:xfrm>
            <a:off x="6477000" y="2209800"/>
            <a:ext cx="2286000" cy="954088"/>
          </a:xfrm>
          <a:prstGeom prst="rect">
            <a:avLst/>
          </a:prstGeom>
          <a:noFill/>
          <a:ln w="9525">
            <a:noFill/>
            <a:miter lim="800000"/>
            <a:headEnd/>
            <a:tailEnd/>
          </a:ln>
        </p:spPr>
        <p:txBody>
          <a:bodyPr>
            <a:spAutoFit/>
          </a:bodyPr>
          <a:lstStyle/>
          <a:p>
            <a:pPr algn="l"/>
            <a:r>
              <a:rPr lang="en-US" sz="1400" b="1"/>
              <a:t>USB from doc cam to computer in order to </a:t>
            </a:r>
          </a:p>
          <a:p>
            <a:pPr algn="l"/>
            <a:r>
              <a:rPr lang="en-US" sz="1400" b="1"/>
              <a:t>Capture images/video from the doc cam</a:t>
            </a:r>
          </a:p>
        </p:txBody>
      </p:sp>
      <p:cxnSp>
        <p:nvCxnSpPr>
          <p:cNvPr id="17" name="Straight Arrow Connector 16"/>
          <p:cNvCxnSpPr/>
          <p:nvPr/>
        </p:nvCxnSpPr>
        <p:spPr bwMode="auto">
          <a:xfrm rot="5400000">
            <a:off x="6553200" y="4572000"/>
            <a:ext cx="457200" cy="4572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0967" name="TextBox 17"/>
          <p:cNvSpPr txBox="1">
            <a:spLocks noChangeArrowheads="1"/>
          </p:cNvSpPr>
          <p:nvPr/>
        </p:nvSpPr>
        <p:spPr bwMode="auto">
          <a:xfrm>
            <a:off x="6858000" y="3733800"/>
            <a:ext cx="2057400" cy="1292225"/>
          </a:xfrm>
          <a:prstGeom prst="rect">
            <a:avLst/>
          </a:prstGeom>
          <a:noFill/>
          <a:ln w="9525">
            <a:noFill/>
            <a:miter lim="800000"/>
            <a:headEnd/>
            <a:tailEnd/>
          </a:ln>
        </p:spPr>
        <p:txBody>
          <a:bodyPr>
            <a:spAutoFit/>
          </a:bodyPr>
          <a:lstStyle/>
          <a:p>
            <a:pPr algn="l"/>
            <a:r>
              <a:rPr lang="en-US"/>
              <a:t> </a:t>
            </a:r>
            <a:r>
              <a:rPr lang="en-US" sz="1400" b="1"/>
              <a:t>Audio cable from cart VGA to the computer “headset” input on your laptop.</a:t>
            </a:r>
          </a:p>
          <a:p>
            <a:endParaRPr lang="en-US"/>
          </a:p>
        </p:txBody>
      </p:sp>
      <p:cxnSp>
        <p:nvCxnSpPr>
          <p:cNvPr id="20" name="Straight Arrow Connector 19"/>
          <p:cNvCxnSpPr/>
          <p:nvPr/>
        </p:nvCxnSpPr>
        <p:spPr bwMode="auto">
          <a:xfrm rot="10800000" flipV="1">
            <a:off x="3429000" y="5257800"/>
            <a:ext cx="3733800" cy="381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0969" name="TextBox 22"/>
          <p:cNvSpPr txBox="1">
            <a:spLocks noChangeArrowheads="1"/>
          </p:cNvSpPr>
          <p:nvPr/>
        </p:nvSpPr>
        <p:spPr bwMode="auto">
          <a:xfrm>
            <a:off x="7086600" y="4953000"/>
            <a:ext cx="2057400" cy="523875"/>
          </a:xfrm>
          <a:prstGeom prst="rect">
            <a:avLst/>
          </a:prstGeom>
          <a:noFill/>
          <a:ln w="9525">
            <a:noFill/>
            <a:miter lim="800000"/>
            <a:headEnd/>
            <a:tailEnd/>
          </a:ln>
        </p:spPr>
        <p:txBody>
          <a:bodyPr>
            <a:spAutoFit/>
          </a:bodyPr>
          <a:lstStyle/>
          <a:p>
            <a:pPr algn="l"/>
            <a:r>
              <a:rPr lang="en-US" sz="1400" b="1"/>
              <a:t>VGA cable from cart</a:t>
            </a:r>
          </a:p>
          <a:p>
            <a:pPr algn="l"/>
            <a:r>
              <a:rPr lang="en-US" sz="1400" b="1"/>
              <a:t> to the doc cam.</a:t>
            </a:r>
          </a:p>
        </p:txBody>
      </p:sp>
      <p:cxnSp>
        <p:nvCxnSpPr>
          <p:cNvPr id="25" name="Straight Arrow Connector 24"/>
          <p:cNvCxnSpPr/>
          <p:nvPr/>
        </p:nvCxnSpPr>
        <p:spPr bwMode="auto">
          <a:xfrm rot="16200000" flipV="1">
            <a:off x="495300" y="3238500"/>
            <a:ext cx="1143000" cy="4572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0971" name="TextBox 25"/>
          <p:cNvSpPr txBox="1">
            <a:spLocks noChangeArrowheads="1"/>
          </p:cNvSpPr>
          <p:nvPr/>
        </p:nvSpPr>
        <p:spPr bwMode="auto">
          <a:xfrm>
            <a:off x="533400" y="2514600"/>
            <a:ext cx="1946275" cy="307975"/>
          </a:xfrm>
          <a:prstGeom prst="rect">
            <a:avLst/>
          </a:prstGeom>
          <a:noFill/>
          <a:ln w="9525">
            <a:noFill/>
            <a:miter lim="800000"/>
            <a:headEnd/>
            <a:tailEnd/>
          </a:ln>
        </p:spPr>
        <p:txBody>
          <a:bodyPr wrap="none">
            <a:spAutoFit/>
          </a:bodyPr>
          <a:lstStyle/>
          <a:p>
            <a:r>
              <a:rPr lang="en-US" sz="1400" b="1"/>
              <a:t>Doc cam power cord</a:t>
            </a:r>
          </a:p>
        </p:txBody>
      </p:sp>
      <p:cxnSp>
        <p:nvCxnSpPr>
          <p:cNvPr id="28" name="Straight Arrow Connector 27"/>
          <p:cNvCxnSpPr/>
          <p:nvPr/>
        </p:nvCxnSpPr>
        <p:spPr bwMode="auto">
          <a:xfrm rot="5400000" flipH="1" flipV="1">
            <a:off x="1143000" y="2362200"/>
            <a:ext cx="358140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0973" name="TextBox 28"/>
          <p:cNvSpPr txBox="1">
            <a:spLocks noChangeArrowheads="1"/>
          </p:cNvSpPr>
          <p:nvPr/>
        </p:nvSpPr>
        <p:spPr bwMode="auto">
          <a:xfrm>
            <a:off x="3429000" y="990600"/>
            <a:ext cx="3362325" cy="369888"/>
          </a:xfrm>
          <a:prstGeom prst="rect">
            <a:avLst/>
          </a:prstGeom>
          <a:noFill/>
          <a:ln w="9525">
            <a:noFill/>
            <a:miter lim="800000"/>
            <a:headEnd/>
            <a:tailEnd/>
          </a:ln>
        </p:spPr>
        <p:txBody>
          <a:bodyPr wrap="none">
            <a:spAutoFit/>
          </a:bodyPr>
          <a:lstStyle/>
          <a:p>
            <a:r>
              <a:rPr lang="en-US" sz="1400" b="1"/>
              <a:t>Cable from doc cam to the computer</a:t>
            </a:r>
            <a:r>
              <a:rPr lang="en-US"/>
              <a:t>.</a:t>
            </a:r>
          </a:p>
        </p:txBody>
      </p:sp>
      <p:cxnSp>
        <p:nvCxnSpPr>
          <p:cNvPr id="15" name="Straight Arrow Connector 14"/>
          <p:cNvCxnSpPr/>
          <p:nvPr/>
        </p:nvCxnSpPr>
        <p:spPr bwMode="auto">
          <a:xfrm rot="5400000">
            <a:off x="3238500" y="4152900"/>
            <a:ext cx="762000" cy="381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0975" name="TextBox 17"/>
          <p:cNvSpPr txBox="1">
            <a:spLocks noChangeArrowheads="1"/>
          </p:cNvSpPr>
          <p:nvPr/>
        </p:nvSpPr>
        <p:spPr bwMode="auto">
          <a:xfrm>
            <a:off x="2895600" y="3962400"/>
            <a:ext cx="2428875" cy="369888"/>
          </a:xfrm>
          <a:prstGeom prst="rect">
            <a:avLst/>
          </a:prstGeom>
          <a:noFill/>
          <a:ln w="9525">
            <a:noFill/>
            <a:miter lim="800000"/>
            <a:headEnd/>
            <a:tailEnd/>
          </a:ln>
        </p:spPr>
        <p:txBody>
          <a:bodyPr wrap="none">
            <a:spAutoFit/>
          </a:bodyPr>
          <a:lstStyle/>
          <a:p>
            <a:r>
              <a:rPr lang="en-US" b="1"/>
              <a:t>BLUE CONNECTION</a:t>
            </a:r>
          </a:p>
        </p:txBody>
      </p:sp>
      <p:sp>
        <p:nvSpPr>
          <p:cNvPr id="40976" name="TextBox 18"/>
          <p:cNvSpPr txBox="1">
            <a:spLocks noChangeArrowheads="1"/>
          </p:cNvSpPr>
          <p:nvPr/>
        </p:nvSpPr>
        <p:spPr bwMode="auto">
          <a:xfrm>
            <a:off x="922338" y="4876800"/>
            <a:ext cx="2608262" cy="369888"/>
          </a:xfrm>
          <a:prstGeom prst="rect">
            <a:avLst/>
          </a:prstGeom>
          <a:noFill/>
          <a:ln w="9525">
            <a:noFill/>
            <a:miter lim="800000"/>
            <a:headEnd/>
            <a:tailEnd/>
          </a:ln>
        </p:spPr>
        <p:txBody>
          <a:bodyPr wrap="none">
            <a:spAutoFit/>
          </a:bodyPr>
          <a:lstStyle/>
          <a:p>
            <a:r>
              <a:rPr lang="en-US" b="1"/>
              <a:t>BLACK CONNECTION</a:t>
            </a:r>
          </a:p>
        </p:txBody>
      </p:sp>
      <p:cxnSp>
        <p:nvCxnSpPr>
          <p:cNvPr id="22" name="Straight Arrow Connector 21"/>
          <p:cNvCxnSpPr/>
          <p:nvPr/>
        </p:nvCxnSpPr>
        <p:spPr bwMode="auto">
          <a:xfrm rot="16200000" flipH="1">
            <a:off x="2438400" y="4800600"/>
            <a:ext cx="76200" cy="762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Troubleshooting the CP155</a:t>
            </a:r>
            <a:endParaRPr lang="en-US" b="1" dirty="0"/>
          </a:p>
        </p:txBody>
      </p:sp>
      <p:sp>
        <p:nvSpPr>
          <p:cNvPr id="3" name="Text Placeholder 2"/>
          <p:cNvSpPr>
            <a:spLocks noGrp="1"/>
          </p:cNvSpPr>
          <p:nvPr>
            <p:ph type="body" sz="quarter" idx="13"/>
          </p:nvPr>
        </p:nvSpPr>
        <p:spPr/>
        <p:txBody>
          <a:bodyPr/>
          <a:lstStyle/>
          <a:p>
            <a:endParaRPr lang="en-US"/>
          </a:p>
        </p:txBody>
      </p:sp>
      <p:sp>
        <p:nvSpPr>
          <p:cNvPr id="4" name="Text Placeholder 3"/>
          <p:cNvSpPr>
            <a:spLocks noGrp="1"/>
          </p:cNvSpPr>
          <p:nvPr>
            <p:ph type="body" sz="quarter" idx="14"/>
          </p:nvPr>
        </p:nvSpPr>
        <p:spPr/>
        <p:txBody>
          <a:bodyPr/>
          <a:lstStyle/>
          <a:p>
            <a:endParaRPr lang="en-US"/>
          </a:p>
        </p:txBody>
      </p:sp>
      <p:sp>
        <p:nvSpPr>
          <p:cNvPr id="5" name="Text Placeholder 4"/>
          <p:cNvSpPr>
            <a:spLocks noGrp="1"/>
          </p:cNvSpPr>
          <p:nvPr>
            <p:ph type="body" sz="quarter" idx="15"/>
          </p:nvPr>
        </p:nvSpPr>
        <p:spPr/>
        <p:txBody>
          <a:bodyPr/>
          <a:lstStyle/>
          <a:p>
            <a:endParaRPr lang="en-US"/>
          </a:p>
        </p:txBody>
      </p:sp>
      <p:sp>
        <p:nvSpPr>
          <p:cNvPr id="7" name="Text Placeholder 6"/>
          <p:cNvSpPr>
            <a:spLocks noGrp="1"/>
          </p:cNvSpPr>
          <p:nvPr>
            <p:ph type="body" sz="quarter" idx="17"/>
          </p:nvPr>
        </p:nvSpPr>
        <p:spPr>
          <a:xfrm>
            <a:off x="457200" y="1417638"/>
            <a:ext cx="8229600" cy="4812306"/>
          </a:xfrm>
        </p:spPr>
        <p:txBody>
          <a:bodyPr/>
          <a:lstStyle/>
          <a:p>
            <a:pPr>
              <a:buNone/>
            </a:pPr>
            <a:r>
              <a:rPr lang="en-US" sz="2800" b="1" dirty="0" smtClean="0"/>
              <a:t>Remember to use the </a:t>
            </a:r>
            <a:r>
              <a:rPr lang="en-US" sz="2800" b="1" dirty="0" err="1" smtClean="0"/>
              <a:t>AverVision</a:t>
            </a:r>
            <a:r>
              <a:rPr lang="en-US" sz="2800" b="1" dirty="0" smtClean="0"/>
              <a:t> A+ software</a:t>
            </a:r>
            <a:r>
              <a:rPr lang="en-US" dirty="0" smtClean="0"/>
              <a:t>:</a:t>
            </a:r>
            <a:endParaRPr lang="en-US" dirty="0"/>
          </a:p>
        </p:txBody>
      </p:sp>
      <p:pic>
        <p:nvPicPr>
          <p:cNvPr id="8" name="Content Placeholder 6"/>
          <p:cNvPicPr>
            <a:picLocks/>
          </p:cNvPicPr>
          <p:nvPr/>
        </p:nvPicPr>
        <p:blipFill>
          <a:blip r:embed="rId3"/>
          <a:srcRect l="9296" t="16154" r="24039" b="16154"/>
          <a:stretch>
            <a:fillRect/>
          </a:stretch>
        </p:blipFill>
        <p:spPr>
          <a:xfrm>
            <a:off x="1184776" y="2292927"/>
            <a:ext cx="6324600" cy="36576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RespondQuestion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iRespondGraph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1661</TotalTime>
  <Words>1895</Words>
  <Application>Microsoft Office PowerPoint</Application>
  <PresentationFormat>On-screen Show (4:3)</PresentationFormat>
  <Paragraphs>369</Paragraphs>
  <Slides>41</Slides>
  <Notes>41</Notes>
  <HiddenSlides>0</HiddenSlides>
  <MMClips>0</MMClips>
  <ScaleCrop>false</ScaleCrop>
  <HeadingPairs>
    <vt:vector size="4" baseType="variant">
      <vt:variant>
        <vt:lpstr>Theme</vt:lpstr>
      </vt:variant>
      <vt:variant>
        <vt:i4>3</vt:i4>
      </vt:variant>
      <vt:variant>
        <vt:lpstr>Slide Titles</vt:lpstr>
      </vt:variant>
      <vt:variant>
        <vt:i4>41</vt:i4>
      </vt:variant>
    </vt:vector>
  </HeadingPairs>
  <TitlesOfParts>
    <vt:vector size="44" baseType="lpstr">
      <vt:lpstr>Office Theme</vt:lpstr>
      <vt:lpstr>iRespondQuestionMaster</vt:lpstr>
      <vt:lpstr>iRespondGraphMaster</vt:lpstr>
      <vt:lpstr>Slide 1</vt:lpstr>
      <vt:lpstr>Today’s Agenda</vt:lpstr>
      <vt:lpstr>Why the new “RM” logo?</vt:lpstr>
      <vt:lpstr>Troubleshooting the Sharp projector</vt:lpstr>
      <vt:lpstr>Troubleshooting Tips- Projector</vt:lpstr>
      <vt:lpstr>Who do I call with projector problems?</vt:lpstr>
      <vt:lpstr>Troubleshooting AverVision CP155</vt:lpstr>
      <vt:lpstr>Make sure cords are connected properly: </vt:lpstr>
      <vt:lpstr>Troubleshooting the CP155</vt:lpstr>
      <vt:lpstr>Who do I call with issues on my CP155?</vt:lpstr>
      <vt:lpstr>Troubleshooting the RM Classboard Touch</vt:lpstr>
      <vt:lpstr>Troubleshooting Tips- RM Classboard</vt:lpstr>
      <vt:lpstr>Troubleshooting Tips- RM Classboard</vt:lpstr>
      <vt:lpstr>    Troubleshooting Tips- RM Classboard</vt:lpstr>
      <vt:lpstr>  Troubleshooting Tips- RM Classboard</vt:lpstr>
      <vt:lpstr>Troubleshooting Tips- RM Classboard</vt:lpstr>
      <vt:lpstr>Troubleshooting Tips- RM Classboard</vt:lpstr>
      <vt:lpstr>Who do I call for problems with my whiteboard?</vt:lpstr>
      <vt:lpstr>  Who do I call for problems with my whiteboard?</vt:lpstr>
      <vt:lpstr>Troubleshooting the Qomo PenPad </vt:lpstr>
      <vt:lpstr>Troubleshooting Tips- Qomo PenPad          </vt:lpstr>
      <vt:lpstr>Who do I call for problems with my Qomo PenPad?</vt:lpstr>
      <vt:lpstr>RM Education Resources</vt:lpstr>
      <vt:lpstr>RM Education Resources Continued</vt:lpstr>
      <vt:lpstr>How do I integrate all the tools?</vt:lpstr>
      <vt:lpstr>RM Easiteach Next Generation</vt:lpstr>
      <vt:lpstr>Samples Lessons with the “Demo Classroom”</vt:lpstr>
      <vt:lpstr>RM Easiteach Next Generation Upgrade</vt:lpstr>
      <vt:lpstr>RM Education New Products 2010-2011</vt:lpstr>
      <vt:lpstr>Sharp “3D” Projectors</vt:lpstr>
      <vt:lpstr>RM ePad</vt:lpstr>
      <vt:lpstr>Introducing RM Learning Platform</vt:lpstr>
      <vt:lpstr>Slide 33</vt:lpstr>
      <vt:lpstr>Slide 34</vt:lpstr>
      <vt:lpstr>RMLP Install Base</vt:lpstr>
      <vt:lpstr>RM Learning Platform and Teaching</vt:lpstr>
      <vt:lpstr>RMLP Single Sign-On</vt:lpstr>
      <vt:lpstr>RMLP Content Management</vt:lpstr>
      <vt:lpstr>RMLP Collaboration Tools</vt:lpstr>
      <vt:lpstr>RMLP Virtual Learning Envionment</vt:lpstr>
      <vt:lpstr>RM Education</vt:lpstr>
    </vt:vector>
  </TitlesOfParts>
  <Company>RM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Danielle Grossman</dc:creator>
  <cp:lastModifiedBy>RM</cp:lastModifiedBy>
  <cp:revision>24</cp:revision>
  <dcterms:created xsi:type="dcterms:W3CDTF">2010-07-18T15:54:35Z</dcterms:created>
  <dcterms:modified xsi:type="dcterms:W3CDTF">2010-10-08T13:57:30Z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howTimer">
    <vt:bool>true</vt:bool>
  </property>
  <property fmtid="{D5CDD505-2E9C-101B-9397-08002B2CF9AE}" pid="3" name="ShowPercent">
    <vt:bool>true</vt:bool>
  </property>
  <property fmtid="{D5CDD505-2E9C-101B-9397-08002B2CF9AE}" pid="4" name="AutoReflect">
    <vt:bool>false</vt:bool>
  </property>
  <property fmtid="{D5CDD505-2E9C-101B-9397-08002B2CF9AE}" pid="5" name="KeepGraph">
    <vt:bool>false</vt:bool>
  </property>
</Properties>
</file>